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notesMasterIdLst>
    <p:notesMasterId r:id="rId22"/>
  </p:notes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88" autoAdjust="0"/>
  </p:normalViewPr>
  <p:slideViewPr>
    <p:cSldViewPr snapToGrid="0">
      <p:cViewPr varScale="1">
        <p:scale>
          <a:sx n="56" d="100"/>
          <a:sy n="56" d="100"/>
        </p:scale>
        <p:origin x="42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76A2CF-39C3-4D57-9E15-65F809ADCB09}" type="datetimeFigureOut">
              <a:rPr lang="en-US" smtClean="0"/>
              <a:t>6/5/2013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B27BF6-B745-4171-BE71-141F915A65B0}" type="slidenum">
              <a:rPr lang="en-US" smtClean="0"/>
              <a:t>‹#›</a:t>
            </a:fld>
            <a:endParaRPr lang="en-US"/>
          </a:p>
        </p:txBody>
      </p:sp>
    </p:spTree>
    <p:extLst>
      <p:ext uri="{BB962C8B-B14F-4D97-AF65-F5344CB8AC3E}">
        <p14:creationId xmlns:p14="http://schemas.microsoft.com/office/powerpoint/2010/main" val="2909554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biblegateway.com/passage/?search=2%20Thessalonians%203&amp;version=NIV#fen-NIV-29685a"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biblegateway.com/passage/?search=2%20Thessalonians%203&amp;version=NIV#fen-NIV-29685a"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Group 1 - Eschatology – Coming</a:t>
            </a:r>
          </a:p>
          <a:p>
            <a:r>
              <a:rPr lang="en-US" sz="1200" b="1" kern="1200" dirty="0" smtClean="0">
                <a:solidFill>
                  <a:schemeClr val="tx1"/>
                </a:solidFill>
                <a:effectLst/>
                <a:latin typeface="+mn-lt"/>
                <a:ea typeface="+mn-ea"/>
                <a:cs typeface="+mn-cs"/>
              </a:rPr>
              <a:t>Second Missionary Journey</a:t>
            </a:r>
          </a:p>
          <a:p>
            <a:r>
              <a:rPr lang="en-US" sz="1200" b="1" kern="1200" dirty="0" smtClean="0">
                <a:solidFill>
                  <a:schemeClr val="tx1"/>
                </a:solidFill>
                <a:effectLst/>
                <a:latin typeface="+mn-lt"/>
                <a:ea typeface="+mn-ea"/>
                <a:cs typeface="+mn-cs"/>
              </a:rPr>
              <a:t>50 - 51/52 A.D.</a:t>
            </a:r>
          </a:p>
          <a:p>
            <a:r>
              <a:rPr lang="en-US" sz="1200" b="1" kern="1200" dirty="0" smtClean="0">
                <a:solidFill>
                  <a:schemeClr val="tx1"/>
                </a:solidFill>
                <a:effectLst/>
                <a:latin typeface="+mn-lt"/>
                <a:ea typeface="+mn-ea"/>
                <a:cs typeface="+mn-cs"/>
              </a:rPr>
              <a:t>1 &amp; 2 Thessalonians</a:t>
            </a:r>
          </a:p>
          <a:p>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Group 2 - Soteriology – Cross</a:t>
            </a:r>
          </a:p>
          <a:p>
            <a:r>
              <a:rPr lang="en-US" sz="1200" b="1" kern="1200" dirty="0" smtClean="0">
                <a:solidFill>
                  <a:schemeClr val="tx1"/>
                </a:solidFill>
                <a:effectLst/>
                <a:latin typeface="+mn-lt"/>
                <a:ea typeface="+mn-ea"/>
                <a:cs typeface="+mn-cs"/>
              </a:rPr>
              <a:t>Third Missionary Journey</a:t>
            </a:r>
          </a:p>
          <a:p>
            <a:r>
              <a:rPr lang="en-US" sz="1200" b="1" kern="1200" dirty="0" smtClean="0">
                <a:solidFill>
                  <a:schemeClr val="tx1"/>
                </a:solidFill>
                <a:effectLst/>
                <a:latin typeface="+mn-lt"/>
                <a:ea typeface="+mn-ea"/>
                <a:cs typeface="+mn-cs"/>
              </a:rPr>
              <a:t>55-56 A.D.</a:t>
            </a:r>
          </a:p>
          <a:p>
            <a:r>
              <a:rPr lang="en-US" sz="1200" b="1" kern="1200" dirty="0" smtClean="0">
                <a:solidFill>
                  <a:schemeClr val="tx1"/>
                </a:solidFill>
                <a:effectLst/>
                <a:latin typeface="+mn-lt"/>
                <a:ea typeface="+mn-ea"/>
                <a:cs typeface="+mn-cs"/>
              </a:rPr>
              <a:t>1 &amp; 2 Corinthians, Galatians, Romans</a:t>
            </a:r>
          </a:p>
          <a:p>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Group 3 - Christology – Christ</a:t>
            </a:r>
          </a:p>
          <a:p>
            <a:r>
              <a:rPr lang="en-US" sz="1200" b="1" kern="1200" dirty="0" smtClean="0">
                <a:solidFill>
                  <a:schemeClr val="tx1"/>
                </a:solidFill>
                <a:effectLst/>
                <a:latin typeface="+mn-lt"/>
                <a:ea typeface="+mn-ea"/>
                <a:cs typeface="+mn-cs"/>
              </a:rPr>
              <a:t>First Roman Imprisonment</a:t>
            </a:r>
          </a:p>
          <a:p>
            <a:r>
              <a:rPr lang="en-US" sz="1200" b="1" kern="1200" dirty="0" smtClean="0">
                <a:solidFill>
                  <a:schemeClr val="tx1"/>
                </a:solidFill>
                <a:effectLst/>
                <a:latin typeface="+mn-lt"/>
                <a:ea typeface="+mn-ea"/>
                <a:cs typeface="+mn-cs"/>
              </a:rPr>
              <a:t>60-62 A.D.</a:t>
            </a:r>
          </a:p>
          <a:p>
            <a:r>
              <a:rPr lang="en-US" sz="1200" b="1" kern="1200" dirty="0" smtClean="0">
                <a:solidFill>
                  <a:schemeClr val="tx1"/>
                </a:solidFill>
                <a:effectLst/>
                <a:latin typeface="+mn-lt"/>
                <a:ea typeface="+mn-ea"/>
                <a:cs typeface="+mn-cs"/>
              </a:rPr>
              <a:t>Colossians, Philemon, Ephesians, Philippians</a:t>
            </a:r>
          </a:p>
          <a:p>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Group 4 - Ecclesiology - Church</a:t>
            </a:r>
          </a:p>
          <a:p>
            <a:r>
              <a:rPr lang="en-US" sz="1200" b="1" kern="1200" dirty="0" smtClean="0">
                <a:solidFill>
                  <a:schemeClr val="tx1"/>
                </a:solidFill>
                <a:effectLst/>
                <a:latin typeface="+mn-lt"/>
                <a:ea typeface="+mn-ea"/>
                <a:cs typeface="+mn-cs"/>
              </a:rPr>
              <a:t>Released &amp; Second Imprisonment</a:t>
            </a:r>
          </a:p>
          <a:p>
            <a:r>
              <a:rPr lang="en-US" sz="1200" b="1" kern="1200" dirty="0" smtClean="0">
                <a:solidFill>
                  <a:schemeClr val="tx1"/>
                </a:solidFill>
                <a:effectLst/>
                <a:latin typeface="+mn-lt"/>
                <a:ea typeface="+mn-ea"/>
                <a:cs typeface="+mn-cs"/>
              </a:rPr>
              <a:t>66 - 68 A.D. (63-64 A.D.)</a:t>
            </a:r>
          </a:p>
          <a:p>
            <a:r>
              <a:rPr lang="en-US" sz="1200" b="1" kern="1200" dirty="0" smtClean="0">
                <a:solidFill>
                  <a:schemeClr val="tx1"/>
                </a:solidFill>
                <a:effectLst/>
                <a:latin typeface="+mn-lt"/>
                <a:ea typeface="+mn-ea"/>
                <a:cs typeface="+mn-cs"/>
              </a:rPr>
              <a:t>1 Timothy, Titus, 2 Timothy</a:t>
            </a:r>
          </a:p>
          <a:p>
            <a:endParaRPr lang="en-US" sz="1200" b="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6700852-9895-4767-ADE0-BEFF8609DE9B}" type="slidenum">
              <a:rPr lang="en-US" smtClean="0"/>
              <a:t>1</a:t>
            </a:fld>
            <a:endParaRPr lang="en-US"/>
          </a:p>
        </p:txBody>
      </p:sp>
    </p:spTree>
    <p:extLst>
      <p:ext uri="{BB962C8B-B14F-4D97-AF65-F5344CB8AC3E}">
        <p14:creationId xmlns:p14="http://schemas.microsoft.com/office/powerpoint/2010/main" val="1337142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700852-9895-4767-ADE0-BEFF8609DE9B}" type="slidenum">
              <a:rPr lang="en-US" smtClean="0"/>
              <a:t>18</a:t>
            </a:fld>
            <a:endParaRPr lang="en-US"/>
          </a:p>
        </p:txBody>
      </p:sp>
    </p:spTree>
    <p:extLst>
      <p:ext uri="{BB962C8B-B14F-4D97-AF65-F5344CB8AC3E}">
        <p14:creationId xmlns:p14="http://schemas.microsoft.com/office/powerpoint/2010/main" val="692504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Thessalonians 3:6-14</a:t>
            </a:r>
          </a:p>
          <a:p>
            <a:endParaRPr lang="en-US" dirty="0" smtClean="0"/>
          </a:p>
          <a:p>
            <a:r>
              <a:rPr lang="en-US" b="1" dirty="0" smtClean="0"/>
              <a:t>Warning Against Idleness</a:t>
            </a:r>
          </a:p>
          <a:p>
            <a:r>
              <a:rPr lang="en-US" baseline="30000" dirty="0" smtClean="0"/>
              <a:t>6 </a:t>
            </a:r>
            <a:r>
              <a:rPr lang="en-US" dirty="0" smtClean="0"/>
              <a:t>In the name of the Lord Jesus Christ, we command you, brothers and sisters, to keep away from every believer who is idle and disruptive and does not live according to the teaching</a:t>
            </a:r>
            <a:r>
              <a:rPr lang="en-US" baseline="30000" dirty="0" smtClean="0"/>
              <a:t>[</a:t>
            </a:r>
            <a:r>
              <a:rPr lang="en-US" baseline="30000" dirty="0" smtClean="0">
                <a:hlinkClick r:id="rId3" tooltip="See footnote a"/>
              </a:rPr>
              <a:t>a</a:t>
            </a:r>
            <a:r>
              <a:rPr lang="en-US" baseline="30000" dirty="0" smtClean="0"/>
              <a:t>]</a:t>
            </a:r>
            <a:r>
              <a:rPr lang="en-US" dirty="0" smtClean="0"/>
              <a:t> you received from us. </a:t>
            </a:r>
            <a:r>
              <a:rPr lang="en-US" baseline="30000" dirty="0" smtClean="0"/>
              <a:t>7 </a:t>
            </a:r>
            <a:r>
              <a:rPr lang="en-US" dirty="0" smtClean="0"/>
              <a:t>For you yourselves know how you ought to follow our example. We were not idle when we were with you, </a:t>
            </a:r>
            <a:r>
              <a:rPr lang="en-US" baseline="30000" dirty="0" smtClean="0"/>
              <a:t>8 </a:t>
            </a:r>
            <a:r>
              <a:rPr lang="en-US" dirty="0" smtClean="0"/>
              <a:t>nor did we eat anyone’s food without paying for it. On the contrary, we worked night and day, laboring and toiling so that we would not be a burden to any of you. </a:t>
            </a:r>
            <a:r>
              <a:rPr lang="en-US" baseline="30000" dirty="0" smtClean="0"/>
              <a:t>9 </a:t>
            </a:r>
            <a:r>
              <a:rPr lang="en-US" dirty="0" smtClean="0"/>
              <a:t>We did this, not because we do not have the right to such help, but in order to offer ourselves as a model for you to imitate. </a:t>
            </a:r>
            <a:r>
              <a:rPr lang="en-US" baseline="30000" dirty="0" smtClean="0"/>
              <a:t>10 </a:t>
            </a:r>
            <a:r>
              <a:rPr lang="en-US" dirty="0" smtClean="0"/>
              <a:t>For even when we were with you, we gave you this rule: “The one who is unwilling to work shall not eat.”</a:t>
            </a:r>
          </a:p>
          <a:p>
            <a:r>
              <a:rPr lang="en-US" baseline="30000" dirty="0" smtClean="0"/>
              <a:t>11 </a:t>
            </a:r>
            <a:r>
              <a:rPr lang="en-US" dirty="0" smtClean="0"/>
              <a:t>We hear that some among you are idle and disruptive. They are not busy; they are busybodies. </a:t>
            </a:r>
            <a:r>
              <a:rPr lang="en-US" baseline="30000" dirty="0" smtClean="0"/>
              <a:t>12 </a:t>
            </a:r>
            <a:r>
              <a:rPr lang="en-US" dirty="0" smtClean="0"/>
              <a:t>Such people we command and urge in the Lord Jesus Christ to settle down and earn the food they eat. </a:t>
            </a:r>
            <a:r>
              <a:rPr lang="en-US" baseline="30000" dirty="0" smtClean="0"/>
              <a:t>13 </a:t>
            </a:r>
            <a:r>
              <a:rPr lang="en-US" dirty="0" smtClean="0"/>
              <a:t>And as for you, brothers and sisters, never tire of doing what is good.</a:t>
            </a:r>
          </a:p>
          <a:p>
            <a:r>
              <a:rPr lang="en-US" baseline="30000" dirty="0" smtClean="0"/>
              <a:t>14 </a:t>
            </a:r>
            <a:r>
              <a:rPr lang="en-US" dirty="0" smtClean="0"/>
              <a:t>Take special note of anyone who does not obey our instruction in this letter. Do not associate with them, in order that they may feel ashamed. </a:t>
            </a:r>
            <a:r>
              <a:rPr lang="en-US" baseline="30000" dirty="0" smtClean="0"/>
              <a:t>15 </a:t>
            </a:r>
            <a:r>
              <a:rPr lang="en-US" dirty="0" smtClean="0"/>
              <a:t>Yet do not regard them as an enemy, but warn them as you would a fellow believer.</a:t>
            </a:r>
          </a:p>
          <a:p>
            <a:endParaRPr lang="en-US" dirty="0"/>
          </a:p>
        </p:txBody>
      </p:sp>
      <p:sp>
        <p:nvSpPr>
          <p:cNvPr id="4" name="Slide Number Placeholder 3"/>
          <p:cNvSpPr>
            <a:spLocks noGrp="1"/>
          </p:cNvSpPr>
          <p:nvPr>
            <p:ph type="sldNum" sz="quarter" idx="10"/>
          </p:nvPr>
        </p:nvSpPr>
        <p:spPr/>
        <p:txBody>
          <a:bodyPr/>
          <a:lstStyle/>
          <a:p>
            <a:fld id="{16700852-9895-4767-ADE0-BEFF8609DE9B}" type="slidenum">
              <a:rPr lang="en-US" smtClean="0"/>
              <a:t>19</a:t>
            </a:fld>
            <a:endParaRPr lang="en-US"/>
          </a:p>
        </p:txBody>
      </p:sp>
    </p:spTree>
    <p:extLst>
      <p:ext uri="{BB962C8B-B14F-4D97-AF65-F5344CB8AC3E}">
        <p14:creationId xmlns:p14="http://schemas.microsoft.com/office/powerpoint/2010/main" val="224547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Thessalonians 3:6-14</a:t>
            </a:r>
          </a:p>
          <a:p>
            <a:endParaRPr lang="en-US" dirty="0" smtClean="0"/>
          </a:p>
          <a:p>
            <a:r>
              <a:rPr lang="en-US" b="1" dirty="0" smtClean="0"/>
              <a:t>Warning Against Idleness</a:t>
            </a:r>
          </a:p>
          <a:p>
            <a:r>
              <a:rPr lang="en-US" baseline="30000" dirty="0" smtClean="0"/>
              <a:t>6 </a:t>
            </a:r>
            <a:r>
              <a:rPr lang="en-US" dirty="0" smtClean="0"/>
              <a:t>In the name of the Lord Jesus Christ, we command you, brothers and sisters, to keep away from every believer who is idle and disruptive and does not live according to the teaching</a:t>
            </a:r>
            <a:r>
              <a:rPr lang="en-US" baseline="30000" dirty="0" smtClean="0"/>
              <a:t>[</a:t>
            </a:r>
            <a:r>
              <a:rPr lang="en-US" baseline="30000" dirty="0" smtClean="0">
                <a:hlinkClick r:id="rId3" tooltip="See footnote a"/>
              </a:rPr>
              <a:t>a</a:t>
            </a:r>
            <a:r>
              <a:rPr lang="en-US" baseline="30000" dirty="0" smtClean="0"/>
              <a:t>]</a:t>
            </a:r>
            <a:r>
              <a:rPr lang="en-US" dirty="0" smtClean="0"/>
              <a:t> you received from us. </a:t>
            </a:r>
            <a:r>
              <a:rPr lang="en-US" baseline="30000" dirty="0" smtClean="0"/>
              <a:t>7 </a:t>
            </a:r>
            <a:r>
              <a:rPr lang="en-US" dirty="0" smtClean="0"/>
              <a:t>For you yourselves know how you ought to follow our example. We were not idle when we were with you, </a:t>
            </a:r>
            <a:r>
              <a:rPr lang="en-US" baseline="30000" dirty="0" smtClean="0"/>
              <a:t>8 </a:t>
            </a:r>
            <a:r>
              <a:rPr lang="en-US" dirty="0" smtClean="0"/>
              <a:t>nor did we eat anyone’s food without paying for it. On the contrary, we worked night and day, laboring and toiling so that we would not be a burden to any of you. </a:t>
            </a:r>
            <a:r>
              <a:rPr lang="en-US" baseline="30000" dirty="0" smtClean="0"/>
              <a:t>9 </a:t>
            </a:r>
            <a:r>
              <a:rPr lang="en-US" dirty="0" smtClean="0"/>
              <a:t>We did this, not because we do not have the right to such help, but in order to offer ourselves as a model for you to imitate. </a:t>
            </a:r>
            <a:r>
              <a:rPr lang="en-US" baseline="30000" dirty="0" smtClean="0"/>
              <a:t>10 </a:t>
            </a:r>
            <a:r>
              <a:rPr lang="en-US" dirty="0" smtClean="0"/>
              <a:t>For even when we were with you, we gave you this rule: “The one who is unwilling to work shall not eat.”</a:t>
            </a:r>
          </a:p>
          <a:p>
            <a:r>
              <a:rPr lang="en-US" baseline="30000" dirty="0" smtClean="0"/>
              <a:t>11 </a:t>
            </a:r>
            <a:r>
              <a:rPr lang="en-US" dirty="0" smtClean="0"/>
              <a:t>We hear that some among you are idle and disruptive. They are not busy; they are busybodies. </a:t>
            </a:r>
            <a:r>
              <a:rPr lang="en-US" baseline="30000" dirty="0" smtClean="0"/>
              <a:t>12 </a:t>
            </a:r>
            <a:r>
              <a:rPr lang="en-US" dirty="0" smtClean="0"/>
              <a:t>Such people we command and urge in the Lord Jesus Christ to settle down and earn the food they eat. </a:t>
            </a:r>
            <a:r>
              <a:rPr lang="en-US" baseline="30000" dirty="0" smtClean="0"/>
              <a:t>13 </a:t>
            </a:r>
            <a:r>
              <a:rPr lang="en-US" dirty="0" smtClean="0"/>
              <a:t>And as for you, brothers and sisters, never tire of doing what is good.</a:t>
            </a:r>
          </a:p>
          <a:p>
            <a:r>
              <a:rPr lang="en-US" baseline="30000" dirty="0" smtClean="0"/>
              <a:t>14 </a:t>
            </a:r>
            <a:r>
              <a:rPr lang="en-US" dirty="0" smtClean="0"/>
              <a:t>Take special note of anyone who does not obey our instruction in this letter. Do not associate with them, in order that they may feel ashamed. </a:t>
            </a:r>
            <a:r>
              <a:rPr lang="en-US" baseline="30000" dirty="0" smtClean="0"/>
              <a:t>15 </a:t>
            </a:r>
            <a:r>
              <a:rPr lang="en-US" dirty="0" smtClean="0"/>
              <a:t>Yet do not regard them as an enemy, but warn them as you would a fellow believer.</a:t>
            </a:r>
          </a:p>
          <a:p>
            <a:endParaRPr lang="en-US" dirty="0"/>
          </a:p>
        </p:txBody>
      </p:sp>
      <p:sp>
        <p:nvSpPr>
          <p:cNvPr id="4" name="Slide Number Placeholder 3"/>
          <p:cNvSpPr>
            <a:spLocks noGrp="1"/>
          </p:cNvSpPr>
          <p:nvPr>
            <p:ph type="sldNum" sz="quarter" idx="10"/>
          </p:nvPr>
        </p:nvSpPr>
        <p:spPr/>
        <p:txBody>
          <a:bodyPr/>
          <a:lstStyle/>
          <a:p>
            <a:fld id="{16700852-9895-4767-ADE0-BEFF8609DE9B}" type="slidenum">
              <a:rPr lang="en-US" smtClean="0"/>
              <a:t>20</a:t>
            </a:fld>
            <a:endParaRPr lang="en-US"/>
          </a:p>
        </p:txBody>
      </p:sp>
    </p:spTree>
    <p:extLst>
      <p:ext uri="{BB962C8B-B14F-4D97-AF65-F5344CB8AC3E}">
        <p14:creationId xmlns:p14="http://schemas.microsoft.com/office/powerpoint/2010/main" val="3959516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Paul never led anyone into physical</a:t>
            </a:r>
            <a:r>
              <a:rPr lang="en-US" baseline="0" dirty="0" smtClean="0"/>
              <a:t> </a:t>
            </a:r>
            <a:r>
              <a:rPr lang="en-US" dirty="0" smtClean="0"/>
              <a:t>battle,</a:t>
            </a:r>
            <a:r>
              <a:rPr lang="en-US" baseline="0" dirty="0" smtClean="0"/>
              <a:t> never led a large corporation.</a:t>
            </a:r>
          </a:p>
          <a:p>
            <a:endParaRPr lang="en-US" baseline="0" dirty="0" smtClean="0"/>
          </a:p>
          <a:p>
            <a:r>
              <a:rPr lang="en-US" baseline="0" dirty="0" smtClean="0"/>
              <a:t>He is without dispute the single most influential human other than Christ and has led billions to Christ</a:t>
            </a:r>
            <a:endParaRPr lang="en-US" dirty="0"/>
          </a:p>
        </p:txBody>
      </p:sp>
      <p:sp>
        <p:nvSpPr>
          <p:cNvPr id="4" name="Slide Number Placeholder 3"/>
          <p:cNvSpPr>
            <a:spLocks noGrp="1"/>
          </p:cNvSpPr>
          <p:nvPr>
            <p:ph type="sldNum" sz="quarter" idx="10"/>
          </p:nvPr>
        </p:nvSpPr>
        <p:spPr/>
        <p:txBody>
          <a:bodyPr/>
          <a:lstStyle/>
          <a:p>
            <a:fld id="{16700852-9895-4767-ADE0-BEFF8609DE9B}" type="slidenum">
              <a:rPr lang="en-US" smtClean="0"/>
              <a:t>3</a:t>
            </a:fld>
            <a:endParaRPr lang="en-US"/>
          </a:p>
        </p:txBody>
      </p:sp>
    </p:spTree>
    <p:extLst>
      <p:ext uri="{BB962C8B-B14F-4D97-AF65-F5344CB8AC3E}">
        <p14:creationId xmlns:p14="http://schemas.microsoft.com/office/powerpoint/2010/main" val="3663092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
            </a:pPr>
            <a:r>
              <a:rPr lang="en-US" dirty="0" smtClean="0"/>
              <a:t>Paul:</a:t>
            </a:r>
            <a:r>
              <a:rPr lang="en-US" baseline="0" dirty="0" smtClean="0"/>
              <a:t> Roman citizen, educated in Jewish Law in Jerusalem.</a:t>
            </a:r>
          </a:p>
          <a:p>
            <a:pPr marL="171450" indent="-171450">
              <a:buFont typeface="Wingdings" panose="05000000000000000000" pitchFamily="2" charset="2"/>
              <a:buChar char="§"/>
            </a:pPr>
            <a:r>
              <a:rPr lang="en-US" baseline="0" dirty="0" smtClean="0"/>
              <a:t>Paul was a tentmaker by trade</a:t>
            </a:r>
          </a:p>
          <a:p>
            <a:pPr marL="171450" indent="-171450">
              <a:buFont typeface="Wingdings" panose="05000000000000000000" pitchFamily="2" charset="2"/>
              <a:buChar char="§"/>
            </a:pPr>
            <a:endParaRPr lang="en-US" baseline="0" dirty="0" smtClean="0"/>
          </a:p>
          <a:p>
            <a:pPr marL="171450" indent="-171450">
              <a:buFont typeface="Wingdings" panose="05000000000000000000" pitchFamily="2" charset="2"/>
              <a:buChar char="§"/>
            </a:pPr>
            <a:r>
              <a:rPr lang="en-US" baseline="0" dirty="0" smtClean="0"/>
              <a:t>Paul a </a:t>
            </a:r>
            <a:r>
              <a:rPr lang="en-US" baseline="0" dirty="0" err="1" smtClean="0"/>
              <a:t>pharisee</a:t>
            </a:r>
            <a:r>
              <a:rPr lang="en-US" baseline="0" dirty="0" smtClean="0"/>
              <a:t> was at the stoning of Stephen</a:t>
            </a:r>
          </a:p>
          <a:p>
            <a:pPr marL="171450" indent="-171450">
              <a:buFont typeface="Wingdings" panose="05000000000000000000" pitchFamily="2" charset="2"/>
              <a:buChar char="§"/>
            </a:pPr>
            <a:endParaRPr lang="en-US" baseline="0" dirty="0" smtClean="0"/>
          </a:p>
          <a:p>
            <a:pPr marL="171450" indent="-171450">
              <a:buFont typeface="Wingdings" panose="05000000000000000000" pitchFamily="2" charset="2"/>
              <a:buChar char="§"/>
            </a:pPr>
            <a:r>
              <a:rPr lang="en-US" baseline="0" dirty="0" smtClean="0"/>
              <a:t>Was going to Damascus to find any followers of Jesus and bring them bound to Jerusalem.</a:t>
            </a:r>
          </a:p>
          <a:p>
            <a:pPr marL="171450" indent="-171450">
              <a:buFont typeface="Wingdings" panose="05000000000000000000" pitchFamily="2" charset="2"/>
              <a:buChar char="§"/>
            </a:pPr>
            <a:r>
              <a:rPr lang="en-US" baseline="0" dirty="0" smtClean="0"/>
              <a:t>Saul was confronted by a light flashed from Heaven where Jesus says “Saul, why are you persecuting me? “ Men who were with Saul heard the voice but did not see the light.  After light faded, Paul was blind and was led into Damascus and didn’t eat or drink for 3 days</a:t>
            </a:r>
          </a:p>
          <a:p>
            <a:pPr marL="171450" indent="-171450">
              <a:buFont typeface="Wingdings" panose="05000000000000000000" pitchFamily="2" charset="2"/>
              <a:buChar char="§"/>
            </a:pPr>
            <a:r>
              <a:rPr lang="en-US" baseline="0" dirty="0" smtClean="0"/>
              <a:t>In Damascus, </a:t>
            </a:r>
            <a:r>
              <a:rPr lang="en-US" baseline="0" dirty="0" err="1" smtClean="0"/>
              <a:t>Ananais</a:t>
            </a:r>
            <a:r>
              <a:rPr lang="en-US" baseline="0" dirty="0" smtClean="0"/>
              <a:t> lays hands on Saul, and his blindness departed.  </a:t>
            </a:r>
          </a:p>
          <a:p>
            <a:pPr marL="171450" indent="-171450">
              <a:buFont typeface="Wingdings" panose="05000000000000000000" pitchFamily="2" charset="2"/>
              <a:buChar char="§"/>
            </a:pPr>
            <a:r>
              <a:rPr lang="en-US" baseline="0" dirty="0" smtClean="0"/>
              <a:t>Jesus afterward immediately began to proclaim Jesus as the son of God.</a:t>
            </a:r>
            <a:endParaRPr lang="en-US" dirty="0"/>
          </a:p>
        </p:txBody>
      </p:sp>
      <p:sp>
        <p:nvSpPr>
          <p:cNvPr id="4" name="Slide Number Placeholder 3"/>
          <p:cNvSpPr>
            <a:spLocks noGrp="1"/>
          </p:cNvSpPr>
          <p:nvPr>
            <p:ph type="sldNum" sz="quarter" idx="10"/>
          </p:nvPr>
        </p:nvSpPr>
        <p:spPr/>
        <p:txBody>
          <a:bodyPr/>
          <a:lstStyle/>
          <a:p>
            <a:fld id="{16700852-9895-4767-ADE0-BEFF8609DE9B}" type="slidenum">
              <a:rPr lang="en-US" smtClean="0"/>
              <a:t>4</a:t>
            </a:fld>
            <a:endParaRPr lang="en-US"/>
          </a:p>
        </p:txBody>
      </p:sp>
    </p:spTree>
    <p:extLst>
      <p:ext uri="{BB962C8B-B14F-4D97-AF65-F5344CB8AC3E}">
        <p14:creationId xmlns:p14="http://schemas.microsoft.com/office/powerpoint/2010/main" val="3522989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Paul never led anyone into physical</a:t>
            </a:r>
            <a:r>
              <a:rPr lang="en-US" baseline="0" dirty="0" smtClean="0"/>
              <a:t> </a:t>
            </a:r>
            <a:r>
              <a:rPr lang="en-US" dirty="0" smtClean="0"/>
              <a:t>battle,</a:t>
            </a:r>
            <a:r>
              <a:rPr lang="en-US" baseline="0" dirty="0" smtClean="0"/>
              <a:t> never led a large corporation.</a:t>
            </a:r>
          </a:p>
          <a:p>
            <a:endParaRPr lang="en-US" baseline="0" dirty="0" smtClean="0"/>
          </a:p>
          <a:p>
            <a:r>
              <a:rPr lang="en-US" baseline="0" dirty="0" smtClean="0"/>
              <a:t>He is without dispute the single most influential human other than Christ and has led billions to Christ</a:t>
            </a:r>
            <a:endParaRPr lang="en-US" dirty="0"/>
          </a:p>
        </p:txBody>
      </p:sp>
      <p:sp>
        <p:nvSpPr>
          <p:cNvPr id="4" name="Slide Number Placeholder 3"/>
          <p:cNvSpPr>
            <a:spLocks noGrp="1"/>
          </p:cNvSpPr>
          <p:nvPr>
            <p:ph type="sldNum" sz="quarter" idx="10"/>
          </p:nvPr>
        </p:nvSpPr>
        <p:spPr/>
        <p:txBody>
          <a:bodyPr/>
          <a:lstStyle/>
          <a:p>
            <a:fld id="{16700852-9895-4767-ADE0-BEFF8609DE9B}" type="slidenum">
              <a:rPr lang="en-US" smtClean="0"/>
              <a:t>5</a:t>
            </a:fld>
            <a:endParaRPr lang="en-US"/>
          </a:p>
        </p:txBody>
      </p:sp>
    </p:spTree>
    <p:extLst>
      <p:ext uri="{BB962C8B-B14F-4D97-AF65-F5344CB8AC3E}">
        <p14:creationId xmlns:p14="http://schemas.microsoft.com/office/powerpoint/2010/main" val="3334578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a:t>
            </a:r>
            <a:r>
              <a:rPr lang="en-US" dirty="0" err="1" smtClean="0"/>
              <a:t>Cor</a:t>
            </a:r>
            <a:r>
              <a:rPr lang="en-US" dirty="0" smtClean="0"/>
              <a:t> 11:30 - </a:t>
            </a:r>
            <a:r>
              <a:rPr lang="en-US" baseline="30000" dirty="0" smtClean="0"/>
              <a:t>30 </a:t>
            </a:r>
            <a:r>
              <a:rPr lang="en-US" dirty="0" smtClean="0"/>
              <a:t>If I must boast, I will boast of the things that show my weakness. </a:t>
            </a:r>
            <a:r>
              <a:rPr lang="en-US" baseline="30000" dirty="0" smtClean="0"/>
              <a:t>31 </a:t>
            </a:r>
            <a:r>
              <a:rPr lang="en-US" dirty="0" smtClean="0"/>
              <a:t>The God and Father of the Lord Jesus, who is to be praised forever, knows that I am not lying.</a:t>
            </a:r>
            <a:endParaRPr lang="en-US" dirty="0"/>
          </a:p>
        </p:txBody>
      </p:sp>
      <p:sp>
        <p:nvSpPr>
          <p:cNvPr id="4" name="Slide Number Placeholder 3"/>
          <p:cNvSpPr>
            <a:spLocks noGrp="1"/>
          </p:cNvSpPr>
          <p:nvPr>
            <p:ph type="sldNum" sz="quarter" idx="10"/>
          </p:nvPr>
        </p:nvSpPr>
        <p:spPr/>
        <p:txBody>
          <a:bodyPr/>
          <a:lstStyle/>
          <a:p>
            <a:fld id="{16700852-9895-4767-ADE0-BEFF8609DE9B}" type="slidenum">
              <a:rPr lang="en-US" smtClean="0"/>
              <a:t>8</a:t>
            </a:fld>
            <a:endParaRPr lang="en-US"/>
          </a:p>
        </p:txBody>
      </p:sp>
    </p:spTree>
    <p:extLst>
      <p:ext uri="{BB962C8B-B14F-4D97-AF65-F5344CB8AC3E}">
        <p14:creationId xmlns:p14="http://schemas.microsoft.com/office/powerpoint/2010/main" val="3467114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Paul</a:t>
            </a:r>
            <a:r>
              <a:rPr lang="en-US" baseline="0" dirty="0" smtClean="0"/>
              <a:t> accepted Barnabas’ mentorship to help him become more wise and influential, even though Barnabas and Paul split because Barnabas wanted to take John Mark and Paul did not want to take him, so Barnabas went with Mark and Paul went with Silas where he picked up Timothy in </a:t>
            </a:r>
            <a:r>
              <a:rPr lang="en-US" baseline="0" dirty="0" err="1" smtClean="0"/>
              <a:t>Lystra</a:t>
            </a:r>
            <a:endParaRPr lang="en-US" dirty="0"/>
          </a:p>
        </p:txBody>
      </p:sp>
      <p:sp>
        <p:nvSpPr>
          <p:cNvPr id="4" name="Slide Number Placeholder 3"/>
          <p:cNvSpPr>
            <a:spLocks noGrp="1"/>
          </p:cNvSpPr>
          <p:nvPr>
            <p:ph type="sldNum" sz="quarter" idx="10"/>
          </p:nvPr>
        </p:nvSpPr>
        <p:spPr/>
        <p:txBody>
          <a:bodyPr/>
          <a:lstStyle/>
          <a:p>
            <a:fld id="{16700852-9895-4767-ADE0-BEFF8609DE9B}" type="slidenum">
              <a:rPr lang="en-US" smtClean="0"/>
              <a:t>10</a:t>
            </a:fld>
            <a:endParaRPr lang="en-US"/>
          </a:p>
        </p:txBody>
      </p:sp>
    </p:spTree>
    <p:extLst>
      <p:ext uri="{BB962C8B-B14F-4D97-AF65-F5344CB8AC3E}">
        <p14:creationId xmlns:p14="http://schemas.microsoft.com/office/powerpoint/2010/main" val="4237727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Paul mentoring</a:t>
            </a:r>
            <a:r>
              <a:rPr lang="en-US" baseline="0" dirty="0" smtClean="0"/>
              <a:t> Timothy</a:t>
            </a:r>
            <a:endParaRPr lang="en-US" dirty="0"/>
          </a:p>
        </p:txBody>
      </p:sp>
      <p:sp>
        <p:nvSpPr>
          <p:cNvPr id="4" name="Slide Number Placeholder 3"/>
          <p:cNvSpPr>
            <a:spLocks noGrp="1"/>
          </p:cNvSpPr>
          <p:nvPr>
            <p:ph type="sldNum" sz="quarter" idx="10"/>
          </p:nvPr>
        </p:nvSpPr>
        <p:spPr/>
        <p:txBody>
          <a:bodyPr/>
          <a:lstStyle/>
          <a:p>
            <a:fld id="{16700852-9895-4767-ADE0-BEFF8609DE9B}" type="slidenum">
              <a:rPr lang="en-US" smtClean="0"/>
              <a:t>13</a:t>
            </a:fld>
            <a:endParaRPr lang="en-US"/>
          </a:p>
        </p:txBody>
      </p:sp>
    </p:spTree>
    <p:extLst>
      <p:ext uri="{BB962C8B-B14F-4D97-AF65-F5344CB8AC3E}">
        <p14:creationId xmlns:p14="http://schemas.microsoft.com/office/powerpoint/2010/main" val="934768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700852-9895-4767-ADE0-BEFF8609DE9B}" type="slidenum">
              <a:rPr lang="en-US" smtClean="0"/>
              <a:t>14</a:t>
            </a:fld>
            <a:endParaRPr lang="en-US"/>
          </a:p>
        </p:txBody>
      </p:sp>
    </p:spTree>
    <p:extLst>
      <p:ext uri="{BB962C8B-B14F-4D97-AF65-F5344CB8AC3E}">
        <p14:creationId xmlns:p14="http://schemas.microsoft.com/office/powerpoint/2010/main" val="3389693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Corinthians</a:t>
            </a:r>
            <a:r>
              <a:rPr lang="en-US" baseline="0" dirty="0" smtClean="0"/>
              <a:t> – very candid </a:t>
            </a:r>
            <a:endParaRPr lang="en-US" dirty="0"/>
          </a:p>
        </p:txBody>
      </p:sp>
      <p:sp>
        <p:nvSpPr>
          <p:cNvPr id="4" name="Slide Number Placeholder 3"/>
          <p:cNvSpPr>
            <a:spLocks noGrp="1"/>
          </p:cNvSpPr>
          <p:nvPr>
            <p:ph type="sldNum" sz="quarter" idx="10"/>
          </p:nvPr>
        </p:nvSpPr>
        <p:spPr/>
        <p:txBody>
          <a:bodyPr/>
          <a:lstStyle/>
          <a:p>
            <a:fld id="{16700852-9895-4767-ADE0-BEFF8609DE9B}" type="slidenum">
              <a:rPr lang="en-US" smtClean="0"/>
              <a:t>16</a:t>
            </a:fld>
            <a:endParaRPr lang="en-US"/>
          </a:p>
        </p:txBody>
      </p:sp>
    </p:spTree>
    <p:extLst>
      <p:ext uri="{BB962C8B-B14F-4D97-AF65-F5344CB8AC3E}">
        <p14:creationId xmlns:p14="http://schemas.microsoft.com/office/powerpoint/2010/main" val="2117599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81679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077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261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Picture 6"/>
          <p:cNvPicPr>
            <a:picLocks noChangeAspect="1"/>
          </p:cNvPicPr>
          <p:nvPr userDrawn="1"/>
        </p:nvPicPr>
        <p:blipFill>
          <a:blip r:embed="rId2">
            <a:lum bright="70000" contrast="-70000"/>
            <a:extLst>
              <a:ext uri="{BEBA8EAE-BF5A-486C-A8C5-ECC9F3942E4B}">
                <a14:imgProps xmlns:a14="http://schemas.microsoft.com/office/drawing/2010/main">
                  <a14:imgLayer r:embed="rId3">
                    <a14:imgEffect>
                      <a14:brightnessContrast bright="-2000"/>
                    </a14:imgEffect>
                  </a14:imgLayer>
                </a14:imgProps>
              </a:ext>
              <a:ext uri="{28A0092B-C50C-407E-A947-70E740481C1C}">
                <a14:useLocalDpi xmlns:a14="http://schemas.microsoft.com/office/drawing/2010/main" val="0"/>
              </a:ext>
            </a:extLst>
          </a:blip>
          <a:stretch>
            <a:fillRect/>
          </a:stretch>
        </p:blipFill>
        <p:spPr>
          <a:xfrm>
            <a:off x="0" y="0"/>
            <a:ext cx="12192000" cy="8089751"/>
          </a:xfrm>
          <a:prstGeom prst="rect">
            <a:avLst/>
          </a:prstGeom>
          <a:effectLst>
            <a:outerShdw blurRad="50800" dist="50800" dir="5400000" algn="ctr" rotWithShape="0">
              <a:srgbClr val="000000">
                <a:alpha val="16000"/>
              </a:srgbClr>
            </a:outerShdw>
          </a:effectLst>
        </p:spPr>
      </p:pic>
    </p:spTree>
    <p:extLst>
      <p:ext uri="{BB962C8B-B14F-4D97-AF65-F5344CB8AC3E}">
        <p14:creationId xmlns:p14="http://schemas.microsoft.com/office/powerpoint/2010/main" val="5544892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6/5/2013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0405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82964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2431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7681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3683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80088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3825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6/5/2013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57187323"/>
      </p:ext>
    </p:extLst>
  </p:cSld>
  <p:clrMap bg1="dk1" tx1="lt1" bg2="dk2"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2.png"/><Relationship Id="rId4" Type="http://schemas.openxmlformats.org/officeDocument/2006/relationships/audio" Target="../media/audio1.wav"/></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9600" dirty="0" smtClean="0"/>
              <a:t>From Saul to Paul</a:t>
            </a:r>
            <a:endParaRPr lang="en-US" sz="9600" dirty="0"/>
          </a:p>
        </p:txBody>
      </p:sp>
      <p:sp>
        <p:nvSpPr>
          <p:cNvPr id="3" name="Subtitle 2"/>
          <p:cNvSpPr>
            <a:spLocks noGrp="1"/>
          </p:cNvSpPr>
          <p:nvPr>
            <p:ph type="subTitle" idx="1"/>
          </p:nvPr>
        </p:nvSpPr>
        <p:spPr/>
        <p:txBody>
          <a:bodyPr>
            <a:normAutofit/>
          </a:bodyPr>
          <a:lstStyle/>
          <a:p>
            <a:r>
              <a:rPr lang="en-US" sz="4400" dirty="0" smtClean="0"/>
              <a:t>How the Flawed and Imperfect Lead</a:t>
            </a:r>
            <a:endParaRPr lang="en-US" sz="4400" dirty="0"/>
          </a:p>
        </p:txBody>
      </p:sp>
    </p:spTree>
    <p:extLst>
      <p:ext uri="{BB962C8B-B14F-4D97-AF65-F5344CB8AC3E}">
        <p14:creationId xmlns:p14="http://schemas.microsoft.com/office/powerpoint/2010/main" val="810168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627" y="2920753"/>
            <a:ext cx="10515600" cy="2852737"/>
          </a:xfrm>
        </p:spPr>
        <p:txBody>
          <a:bodyPr/>
          <a:lstStyle/>
          <a:p>
            <a:r>
              <a:rPr lang="en-US" dirty="0" smtClean="0"/>
              <a:t>Influential leaders use and seek </a:t>
            </a:r>
            <a:r>
              <a:rPr lang="en-US" dirty="0" smtClean="0">
                <a:solidFill>
                  <a:srgbClr val="FFC000"/>
                </a:solidFill>
              </a:rPr>
              <a:t>wisdom</a:t>
            </a:r>
            <a:r>
              <a:rPr lang="en-US" dirty="0" smtClean="0"/>
              <a:t> through </a:t>
            </a:r>
            <a:r>
              <a:rPr lang="en-US" dirty="0" smtClean="0">
                <a:solidFill>
                  <a:srgbClr val="FFC000"/>
                </a:solidFill>
              </a:rPr>
              <a:t>experience</a:t>
            </a:r>
            <a:r>
              <a:rPr lang="en-US" dirty="0" smtClean="0"/>
              <a:t/>
            </a:r>
            <a:br>
              <a:rPr lang="en-US" dirty="0" smtClean="0"/>
            </a:br>
            <a:endParaRPr lang="en-US" b="1" dirty="0"/>
          </a:p>
        </p:txBody>
      </p:sp>
      <p:sp>
        <p:nvSpPr>
          <p:cNvPr id="3" name="Text Placeholder 2"/>
          <p:cNvSpPr>
            <a:spLocks noGrp="1"/>
          </p:cNvSpPr>
          <p:nvPr>
            <p:ph type="body" idx="1"/>
          </p:nvPr>
        </p:nvSpPr>
        <p:spPr>
          <a:xfrm>
            <a:off x="86126" y="-263663"/>
            <a:ext cx="2639319" cy="3184416"/>
          </a:xfrm>
        </p:spPr>
        <p:txBody>
          <a:bodyPr>
            <a:noAutofit/>
          </a:bodyPr>
          <a:lstStyle/>
          <a:p>
            <a:r>
              <a:rPr lang="en-US" sz="28700" dirty="0">
                <a:solidFill>
                  <a:schemeClr val="tx1">
                    <a:lumMod val="75000"/>
                  </a:schemeClr>
                </a:solidFill>
              </a:rPr>
              <a:t>4</a:t>
            </a:r>
          </a:p>
        </p:txBody>
      </p:sp>
    </p:spTree>
    <p:extLst>
      <p:ext uri="{BB962C8B-B14F-4D97-AF65-F5344CB8AC3E}">
        <p14:creationId xmlns:p14="http://schemas.microsoft.com/office/powerpoint/2010/main" val="2089075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627" y="2920753"/>
            <a:ext cx="10515600" cy="2852737"/>
          </a:xfrm>
        </p:spPr>
        <p:txBody>
          <a:bodyPr>
            <a:normAutofit/>
          </a:bodyPr>
          <a:lstStyle/>
          <a:p>
            <a:r>
              <a:rPr lang="en-US" dirty="0" smtClean="0"/>
              <a:t>Influential leaders don’t </a:t>
            </a:r>
            <a:r>
              <a:rPr lang="en-US" dirty="0" smtClean="0">
                <a:solidFill>
                  <a:srgbClr val="FFC000"/>
                </a:solidFill>
              </a:rPr>
              <a:t>squander</a:t>
            </a:r>
            <a:r>
              <a:rPr lang="en-US" dirty="0" smtClean="0"/>
              <a:t> </a:t>
            </a:r>
            <a:r>
              <a:rPr lang="en-US" dirty="0" smtClean="0">
                <a:solidFill>
                  <a:srgbClr val="FFC000"/>
                </a:solidFill>
              </a:rPr>
              <a:t>their capabilities</a:t>
            </a:r>
            <a:r>
              <a:rPr lang="en-US" dirty="0" smtClean="0"/>
              <a:t/>
            </a:r>
            <a:br>
              <a:rPr lang="en-US" dirty="0" smtClean="0"/>
            </a:br>
            <a:endParaRPr lang="en-US" b="1" dirty="0"/>
          </a:p>
        </p:txBody>
      </p:sp>
      <p:sp>
        <p:nvSpPr>
          <p:cNvPr id="3" name="Text Placeholder 2"/>
          <p:cNvSpPr>
            <a:spLocks noGrp="1"/>
          </p:cNvSpPr>
          <p:nvPr>
            <p:ph type="body" idx="1"/>
          </p:nvPr>
        </p:nvSpPr>
        <p:spPr>
          <a:xfrm>
            <a:off x="86126" y="-263663"/>
            <a:ext cx="2639319" cy="3184416"/>
          </a:xfrm>
        </p:spPr>
        <p:txBody>
          <a:bodyPr>
            <a:noAutofit/>
          </a:bodyPr>
          <a:lstStyle/>
          <a:p>
            <a:r>
              <a:rPr lang="en-US" sz="28700" dirty="0">
                <a:solidFill>
                  <a:schemeClr val="tx1">
                    <a:lumMod val="75000"/>
                  </a:schemeClr>
                </a:solidFill>
              </a:rPr>
              <a:t>5</a:t>
            </a:r>
          </a:p>
        </p:txBody>
      </p:sp>
    </p:spTree>
    <p:extLst>
      <p:ext uri="{BB962C8B-B14F-4D97-AF65-F5344CB8AC3E}">
        <p14:creationId xmlns:p14="http://schemas.microsoft.com/office/powerpoint/2010/main" val="35460447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627" y="2920753"/>
            <a:ext cx="10515600" cy="2852737"/>
          </a:xfrm>
        </p:spPr>
        <p:txBody>
          <a:bodyPr>
            <a:normAutofit/>
          </a:bodyPr>
          <a:lstStyle/>
          <a:p>
            <a:r>
              <a:rPr lang="en-US" dirty="0" smtClean="0"/>
              <a:t>Influential leaders let their </a:t>
            </a:r>
            <a:r>
              <a:rPr lang="en-US" dirty="0" smtClean="0">
                <a:solidFill>
                  <a:srgbClr val="FFC000"/>
                </a:solidFill>
              </a:rPr>
              <a:t>passion be known </a:t>
            </a:r>
            <a:r>
              <a:rPr lang="en-US" dirty="0" smtClean="0"/>
              <a:t>to others</a:t>
            </a:r>
            <a:br>
              <a:rPr lang="en-US" dirty="0" smtClean="0"/>
            </a:br>
            <a:endParaRPr lang="en-US" b="1" dirty="0"/>
          </a:p>
        </p:txBody>
      </p:sp>
      <p:sp>
        <p:nvSpPr>
          <p:cNvPr id="3" name="Text Placeholder 2"/>
          <p:cNvSpPr>
            <a:spLocks noGrp="1"/>
          </p:cNvSpPr>
          <p:nvPr>
            <p:ph type="body" idx="1"/>
          </p:nvPr>
        </p:nvSpPr>
        <p:spPr>
          <a:xfrm>
            <a:off x="86126" y="-263663"/>
            <a:ext cx="2639319" cy="3184416"/>
          </a:xfrm>
        </p:spPr>
        <p:txBody>
          <a:bodyPr>
            <a:noAutofit/>
          </a:bodyPr>
          <a:lstStyle/>
          <a:p>
            <a:r>
              <a:rPr lang="en-US" sz="28700" dirty="0">
                <a:solidFill>
                  <a:schemeClr val="tx1">
                    <a:lumMod val="75000"/>
                  </a:schemeClr>
                </a:solidFill>
              </a:rPr>
              <a:t>6</a:t>
            </a:r>
          </a:p>
        </p:txBody>
      </p:sp>
    </p:spTree>
    <p:extLst>
      <p:ext uri="{BB962C8B-B14F-4D97-AF65-F5344CB8AC3E}">
        <p14:creationId xmlns:p14="http://schemas.microsoft.com/office/powerpoint/2010/main" val="23314091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627" y="2920753"/>
            <a:ext cx="10515600" cy="2852737"/>
          </a:xfrm>
        </p:spPr>
        <p:txBody>
          <a:bodyPr>
            <a:normAutofit/>
          </a:bodyPr>
          <a:lstStyle/>
          <a:p>
            <a:r>
              <a:rPr lang="en-US" dirty="0" smtClean="0"/>
              <a:t>Influential leaders actively </a:t>
            </a:r>
            <a:r>
              <a:rPr lang="en-US" dirty="0" smtClean="0">
                <a:solidFill>
                  <a:srgbClr val="FFC000"/>
                </a:solidFill>
              </a:rPr>
              <a:t>grow</a:t>
            </a:r>
            <a:r>
              <a:rPr lang="en-US" dirty="0" smtClean="0"/>
              <a:t> and </a:t>
            </a:r>
            <a:r>
              <a:rPr lang="en-US" dirty="0" smtClean="0">
                <a:solidFill>
                  <a:srgbClr val="FFC000"/>
                </a:solidFill>
              </a:rPr>
              <a:t>mentor</a:t>
            </a:r>
            <a:r>
              <a:rPr lang="en-US" dirty="0" smtClean="0"/>
              <a:t> others</a:t>
            </a:r>
            <a:br>
              <a:rPr lang="en-US" dirty="0" smtClean="0"/>
            </a:br>
            <a:endParaRPr lang="en-US" b="1" dirty="0"/>
          </a:p>
        </p:txBody>
      </p:sp>
      <p:sp>
        <p:nvSpPr>
          <p:cNvPr id="3" name="Text Placeholder 2"/>
          <p:cNvSpPr>
            <a:spLocks noGrp="1"/>
          </p:cNvSpPr>
          <p:nvPr>
            <p:ph type="body" idx="1"/>
          </p:nvPr>
        </p:nvSpPr>
        <p:spPr>
          <a:xfrm>
            <a:off x="86126" y="-263663"/>
            <a:ext cx="2639319" cy="3184416"/>
          </a:xfrm>
        </p:spPr>
        <p:txBody>
          <a:bodyPr>
            <a:noAutofit/>
          </a:bodyPr>
          <a:lstStyle/>
          <a:p>
            <a:r>
              <a:rPr lang="en-US" sz="28700" dirty="0">
                <a:solidFill>
                  <a:schemeClr val="tx1">
                    <a:lumMod val="75000"/>
                  </a:schemeClr>
                </a:solidFill>
              </a:rPr>
              <a:t>7</a:t>
            </a:r>
          </a:p>
        </p:txBody>
      </p:sp>
    </p:spTree>
    <p:extLst>
      <p:ext uri="{BB962C8B-B14F-4D97-AF65-F5344CB8AC3E}">
        <p14:creationId xmlns:p14="http://schemas.microsoft.com/office/powerpoint/2010/main" val="35226743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627" y="2897893"/>
            <a:ext cx="10515600" cy="2852737"/>
          </a:xfrm>
        </p:spPr>
        <p:txBody>
          <a:bodyPr>
            <a:noAutofit/>
          </a:bodyPr>
          <a:lstStyle/>
          <a:p>
            <a:r>
              <a:rPr lang="en-US" dirty="0" smtClean="0"/>
              <a:t>Influential leaders are </a:t>
            </a:r>
            <a:r>
              <a:rPr lang="en-US" dirty="0" smtClean="0">
                <a:solidFill>
                  <a:srgbClr val="FFC000"/>
                </a:solidFill>
              </a:rPr>
              <a:t>consistent </a:t>
            </a:r>
            <a:r>
              <a:rPr lang="en-US" dirty="0" smtClean="0"/>
              <a:t>in their</a:t>
            </a:r>
            <a:r>
              <a:rPr lang="en-US" dirty="0" smtClean="0">
                <a:solidFill>
                  <a:srgbClr val="FFC000"/>
                </a:solidFill>
              </a:rPr>
              <a:t> priorities</a:t>
            </a:r>
            <a:r>
              <a:rPr lang="en-US" dirty="0" smtClean="0"/>
              <a:t/>
            </a:r>
            <a:br>
              <a:rPr lang="en-US" dirty="0" smtClean="0"/>
            </a:br>
            <a:endParaRPr lang="en-US" b="1" dirty="0"/>
          </a:p>
        </p:txBody>
      </p:sp>
      <p:sp>
        <p:nvSpPr>
          <p:cNvPr id="3" name="Text Placeholder 2"/>
          <p:cNvSpPr>
            <a:spLocks noGrp="1"/>
          </p:cNvSpPr>
          <p:nvPr>
            <p:ph type="body" idx="1"/>
          </p:nvPr>
        </p:nvSpPr>
        <p:spPr>
          <a:xfrm>
            <a:off x="86126" y="-263663"/>
            <a:ext cx="2639319" cy="3184416"/>
          </a:xfrm>
        </p:spPr>
        <p:txBody>
          <a:bodyPr>
            <a:noAutofit/>
          </a:bodyPr>
          <a:lstStyle/>
          <a:p>
            <a:r>
              <a:rPr lang="en-US" sz="28700" dirty="0">
                <a:solidFill>
                  <a:schemeClr val="tx1">
                    <a:lumMod val="75000"/>
                  </a:schemeClr>
                </a:solidFill>
              </a:rPr>
              <a:t>8</a:t>
            </a:r>
          </a:p>
        </p:txBody>
      </p:sp>
    </p:spTree>
    <p:extLst>
      <p:ext uri="{BB962C8B-B14F-4D97-AF65-F5344CB8AC3E}">
        <p14:creationId xmlns:p14="http://schemas.microsoft.com/office/powerpoint/2010/main" val="796830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627" y="2920753"/>
            <a:ext cx="10515600" cy="2852737"/>
          </a:xfrm>
        </p:spPr>
        <p:txBody>
          <a:bodyPr>
            <a:normAutofit/>
          </a:bodyPr>
          <a:lstStyle/>
          <a:p>
            <a:r>
              <a:rPr lang="en-US" dirty="0" smtClean="0"/>
              <a:t>Influential leaders show </a:t>
            </a:r>
            <a:r>
              <a:rPr lang="en-US" dirty="0" smtClean="0">
                <a:solidFill>
                  <a:srgbClr val="FFC000"/>
                </a:solidFill>
              </a:rPr>
              <a:t>courage</a:t>
            </a:r>
            <a:r>
              <a:rPr lang="en-US" dirty="0" smtClean="0"/>
              <a:t> in taking </a:t>
            </a:r>
            <a:r>
              <a:rPr lang="en-US" dirty="0" smtClean="0">
                <a:solidFill>
                  <a:srgbClr val="FFC000"/>
                </a:solidFill>
              </a:rPr>
              <a:t>calculated</a:t>
            </a:r>
            <a:r>
              <a:rPr lang="en-US" dirty="0" smtClean="0"/>
              <a:t> </a:t>
            </a:r>
            <a:r>
              <a:rPr lang="en-US" dirty="0" smtClean="0">
                <a:solidFill>
                  <a:srgbClr val="FFC000"/>
                </a:solidFill>
              </a:rPr>
              <a:t>risks</a:t>
            </a:r>
            <a:r>
              <a:rPr lang="en-US" dirty="0" smtClean="0"/>
              <a:t/>
            </a:r>
            <a:br>
              <a:rPr lang="en-US" dirty="0" smtClean="0"/>
            </a:br>
            <a:endParaRPr lang="en-US" b="1" dirty="0"/>
          </a:p>
        </p:txBody>
      </p:sp>
      <p:sp>
        <p:nvSpPr>
          <p:cNvPr id="3" name="Text Placeholder 2"/>
          <p:cNvSpPr>
            <a:spLocks noGrp="1"/>
          </p:cNvSpPr>
          <p:nvPr>
            <p:ph type="body" idx="1"/>
          </p:nvPr>
        </p:nvSpPr>
        <p:spPr>
          <a:xfrm>
            <a:off x="86126" y="-263663"/>
            <a:ext cx="4284706" cy="3184416"/>
          </a:xfrm>
        </p:spPr>
        <p:txBody>
          <a:bodyPr>
            <a:noAutofit/>
          </a:bodyPr>
          <a:lstStyle/>
          <a:p>
            <a:r>
              <a:rPr lang="en-US" sz="28700" dirty="0">
                <a:solidFill>
                  <a:schemeClr val="tx1">
                    <a:lumMod val="75000"/>
                  </a:schemeClr>
                </a:solidFill>
              </a:rPr>
              <a:t>9</a:t>
            </a:r>
          </a:p>
        </p:txBody>
      </p:sp>
    </p:spTree>
    <p:extLst>
      <p:ext uri="{BB962C8B-B14F-4D97-AF65-F5344CB8AC3E}">
        <p14:creationId xmlns:p14="http://schemas.microsoft.com/office/powerpoint/2010/main" val="32350760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627" y="2920753"/>
            <a:ext cx="10515600" cy="2852737"/>
          </a:xfrm>
        </p:spPr>
        <p:txBody>
          <a:bodyPr>
            <a:normAutofit/>
          </a:bodyPr>
          <a:lstStyle/>
          <a:p>
            <a:r>
              <a:rPr lang="en-US" dirty="0" smtClean="0"/>
              <a:t>Influential leaders are </a:t>
            </a:r>
            <a:r>
              <a:rPr lang="en-US" dirty="0" smtClean="0">
                <a:solidFill>
                  <a:srgbClr val="FFC000"/>
                </a:solidFill>
              </a:rPr>
              <a:t>candid</a:t>
            </a:r>
            <a:r>
              <a:rPr lang="en-US" dirty="0" smtClean="0"/>
              <a:t> in their </a:t>
            </a:r>
            <a:r>
              <a:rPr lang="en-US" dirty="0" smtClean="0">
                <a:solidFill>
                  <a:srgbClr val="FFC000"/>
                </a:solidFill>
              </a:rPr>
              <a:t>communication</a:t>
            </a:r>
            <a:r>
              <a:rPr lang="en-US" dirty="0" smtClean="0"/>
              <a:t/>
            </a:r>
            <a:br>
              <a:rPr lang="en-US" dirty="0" smtClean="0"/>
            </a:br>
            <a:endParaRPr lang="en-US" b="1" dirty="0"/>
          </a:p>
        </p:txBody>
      </p:sp>
      <p:sp>
        <p:nvSpPr>
          <p:cNvPr id="3" name="Text Placeholder 2"/>
          <p:cNvSpPr>
            <a:spLocks noGrp="1"/>
          </p:cNvSpPr>
          <p:nvPr>
            <p:ph type="body" idx="1"/>
          </p:nvPr>
        </p:nvSpPr>
        <p:spPr>
          <a:xfrm>
            <a:off x="86126" y="-263663"/>
            <a:ext cx="4284706" cy="3184416"/>
          </a:xfrm>
        </p:spPr>
        <p:txBody>
          <a:bodyPr>
            <a:noAutofit/>
          </a:bodyPr>
          <a:lstStyle/>
          <a:p>
            <a:r>
              <a:rPr lang="en-US" sz="28700" dirty="0" smtClean="0">
                <a:solidFill>
                  <a:schemeClr val="tx1">
                    <a:lumMod val="75000"/>
                  </a:schemeClr>
                </a:solidFill>
              </a:rPr>
              <a:t>10</a:t>
            </a:r>
            <a:endParaRPr lang="en-US" sz="28700" dirty="0">
              <a:solidFill>
                <a:schemeClr val="tx1">
                  <a:lumMod val="75000"/>
                </a:schemeClr>
              </a:solidFill>
            </a:endParaRPr>
          </a:p>
        </p:txBody>
      </p:sp>
    </p:spTree>
    <p:extLst>
      <p:ext uri="{BB962C8B-B14F-4D97-AF65-F5344CB8AC3E}">
        <p14:creationId xmlns:p14="http://schemas.microsoft.com/office/powerpoint/2010/main" val="13598341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627" y="2920753"/>
            <a:ext cx="10515600" cy="2852737"/>
          </a:xfrm>
        </p:spPr>
        <p:txBody>
          <a:bodyPr>
            <a:normAutofit/>
          </a:bodyPr>
          <a:lstStyle/>
          <a:p>
            <a:r>
              <a:rPr lang="en-US" dirty="0" smtClean="0"/>
              <a:t>Influential leaders are </a:t>
            </a:r>
            <a:r>
              <a:rPr lang="en-US" dirty="0" smtClean="0">
                <a:solidFill>
                  <a:srgbClr val="FFC000"/>
                </a:solidFill>
              </a:rPr>
              <a:t>empathetically decisive</a:t>
            </a:r>
            <a:r>
              <a:rPr lang="en-US" dirty="0" smtClean="0"/>
              <a:t/>
            </a:r>
            <a:br>
              <a:rPr lang="en-US" dirty="0" smtClean="0"/>
            </a:br>
            <a:endParaRPr lang="en-US" b="1" dirty="0"/>
          </a:p>
        </p:txBody>
      </p:sp>
      <p:sp>
        <p:nvSpPr>
          <p:cNvPr id="3" name="Text Placeholder 2"/>
          <p:cNvSpPr>
            <a:spLocks noGrp="1"/>
          </p:cNvSpPr>
          <p:nvPr>
            <p:ph type="body" idx="1"/>
          </p:nvPr>
        </p:nvSpPr>
        <p:spPr>
          <a:xfrm>
            <a:off x="86126" y="-263663"/>
            <a:ext cx="4284706" cy="3184416"/>
          </a:xfrm>
        </p:spPr>
        <p:txBody>
          <a:bodyPr>
            <a:noAutofit/>
          </a:bodyPr>
          <a:lstStyle/>
          <a:p>
            <a:r>
              <a:rPr lang="en-US" sz="28700" dirty="0" smtClean="0">
                <a:solidFill>
                  <a:schemeClr val="tx1">
                    <a:lumMod val="75000"/>
                  </a:schemeClr>
                </a:solidFill>
              </a:rPr>
              <a:t>11</a:t>
            </a:r>
            <a:endParaRPr lang="en-US" sz="28700" dirty="0">
              <a:solidFill>
                <a:schemeClr val="tx1">
                  <a:lumMod val="75000"/>
                </a:schemeClr>
              </a:solidFill>
            </a:endParaRPr>
          </a:p>
        </p:txBody>
      </p:sp>
    </p:spTree>
    <p:extLst>
      <p:ext uri="{BB962C8B-B14F-4D97-AF65-F5344CB8AC3E}">
        <p14:creationId xmlns:p14="http://schemas.microsoft.com/office/powerpoint/2010/main" val="34279945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036" y="2920753"/>
            <a:ext cx="10515600" cy="2852737"/>
          </a:xfrm>
        </p:spPr>
        <p:txBody>
          <a:bodyPr/>
          <a:lstStyle/>
          <a:p>
            <a:r>
              <a:rPr lang="en-US" smtClean="0"/>
              <a:t>Influential leaders use </a:t>
            </a:r>
            <a:r>
              <a:rPr lang="en-US" smtClean="0">
                <a:solidFill>
                  <a:srgbClr val="FFC000"/>
                </a:solidFill>
              </a:rPr>
              <a:t>humor</a:t>
            </a:r>
            <a:r>
              <a:rPr lang="en-US" smtClean="0"/>
              <a:t> to underscore </a:t>
            </a:r>
            <a:r>
              <a:rPr lang="en-US" smtClean="0">
                <a:solidFill>
                  <a:srgbClr val="FFC000"/>
                </a:solidFill>
              </a:rPr>
              <a:t>credibility</a:t>
            </a:r>
            <a:r>
              <a:rPr lang="en-US" smtClean="0"/>
              <a:t/>
            </a:r>
            <a:br>
              <a:rPr lang="en-US" smtClean="0"/>
            </a:br>
            <a:endParaRPr lang="en-US" b="1" dirty="0"/>
          </a:p>
        </p:txBody>
      </p:sp>
      <p:sp>
        <p:nvSpPr>
          <p:cNvPr id="3" name="Text Placeholder 2"/>
          <p:cNvSpPr>
            <a:spLocks noGrp="1"/>
          </p:cNvSpPr>
          <p:nvPr>
            <p:ph type="body" idx="1"/>
          </p:nvPr>
        </p:nvSpPr>
        <p:spPr>
          <a:xfrm>
            <a:off x="86126" y="-263663"/>
            <a:ext cx="4064769" cy="3184416"/>
          </a:xfrm>
        </p:spPr>
        <p:txBody>
          <a:bodyPr>
            <a:noAutofit/>
          </a:bodyPr>
          <a:lstStyle/>
          <a:p>
            <a:r>
              <a:rPr lang="en-US" sz="28700" dirty="0" smtClean="0">
                <a:solidFill>
                  <a:schemeClr val="tx1">
                    <a:lumMod val="75000"/>
                  </a:schemeClr>
                </a:solidFill>
              </a:rPr>
              <a:t>12</a:t>
            </a:r>
            <a:endParaRPr lang="en-US" sz="28700" dirty="0">
              <a:solidFill>
                <a:schemeClr val="tx1">
                  <a:lumMod val="75000"/>
                </a:schemeClr>
              </a:solidFill>
            </a:endParaRPr>
          </a:p>
        </p:txBody>
      </p:sp>
    </p:spTree>
    <p:extLst>
      <p:ext uri="{BB962C8B-B14F-4D97-AF65-F5344CB8AC3E}">
        <p14:creationId xmlns:p14="http://schemas.microsoft.com/office/powerpoint/2010/main" val="12496421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Adversary using your </a:t>
            </a:r>
            <a:r>
              <a:rPr lang="en-US" dirty="0" smtClean="0">
                <a:solidFill>
                  <a:srgbClr val="FFC000"/>
                </a:solidFill>
              </a:rPr>
              <a:t>flaws</a:t>
            </a:r>
            <a:r>
              <a:rPr lang="en-US" dirty="0" smtClean="0"/>
              <a:t> and </a:t>
            </a:r>
            <a:r>
              <a:rPr lang="en-US" dirty="0" smtClean="0">
                <a:solidFill>
                  <a:srgbClr val="FFC000"/>
                </a:solidFill>
              </a:rPr>
              <a:t>imperfections</a:t>
            </a:r>
            <a:r>
              <a:rPr lang="en-US" dirty="0" smtClean="0"/>
              <a:t> to keep you on the </a:t>
            </a:r>
            <a:r>
              <a:rPr lang="en-US" dirty="0" smtClean="0">
                <a:solidFill>
                  <a:srgbClr val="FFC000"/>
                </a:solidFill>
              </a:rPr>
              <a:t>leadership bench</a:t>
            </a:r>
            <a:r>
              <a:rPr lang="en-US" dirty="0" smtClean="0"/>
              <a:t>?</a:t>
            </a:r>
            <a:endParaRPr lang="en-US" b="1"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7382698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97522"/>
            <a:ext cx="10364451" cy="689288"/>
          </a:xfrm>
        </p:spPr>
        <p:txBody>
          <a:bodyPr>
            <a:normAutofit fontScale="90000"/>
          </a:bodyPr>
          <a:lstStyle/>
          <a:p>
            <a:r>
              <a:rPr lang="en-US" b="1" dirty="0" smtClean="0">
                <a:solidFill>
                  <a:schemeClr val="bg1"/>
                </a:solidFill>
              </a:rPr>
              <a:t>Top-Ten Reasons to Come to the </a:t>
            </a:r>
            <a:r>
              <a:rPr lang="en-US" b="1" dirty="0" err="1">
                <a:solidFill>
                  <a:schemeClr val="bg1"/>
                </a:solidFill>
              </a:rPr>
              <a:t>M</a:t>
            </a:r>
            <a:r>
              <a:rPr lang="en-US" b="1" dirty="0" err="1" smtClean="0">
                <a:solidFill>
                  <a:schemeClr val="bg1"/>
                </a:solidFill>
              </a:rPr>
              <a:t>ens</a:t>
            </a:r>
            <a:r>
              <a:rPr lang="en-US" b="1" dirty="0" smtClean="0">
                <a:solidFill>
                  <a:schemeClr val="bg1"/>
                </a:solidFill>
              </a:rPr>
              <a:t> </a:t>
            </a:r>
            <a:r>
              <a:rPr lang="en-US" b="1" dirty="0">
                <a:solidFill>
                  <a:schemeClr val="bg1"/>
                </a:solidFill>
              </a:rPr>
              <a:t>R</a:t>
            </a:r>
            <a:r>
              <a:rPr lang="en-US" b="1" dirty="0" smtClean="0">
                <a:solidFill>
                  <a:schemeClr val="bg1"/>
                </a:solidFill>
              </a:rPr>
              <a:t>etreat</a:t>
            </a:r>
            <a:endParaRPr lang="en-US" b="1" dirty="0">
              <a:solidFill>
                <a:schemeClr val="bg1"/>
              </a:solidFill>
            </a:endParaRPr>
          </a:p>
        </p:txBody>
      </p:sp>
      <p:sp>
        <p:nvSpPr>
          <p:cNvPr id="3" name="Content Placeholder 2"/>
          <p:cNvSpPr>
            <a:spLocks noGrp="1"/>
          </p:cNvSpPr>
          <p:nvPr>
            <p:ph idx="1"/>
          </p:nvPr>
        </p:nvSpPr>
        <p:spPr>
          <a:xfrm>
            <a:off x="286871" y="1063256"/>
            <a:ext cx="11510682" cy="6180226"/>
          </a:xfrm>
        </p:spPr>
        <p:txBody>
          <a:bodyPr>
            <a:noAutofit/>
          </a:bodyPr>
          <a:lstStyle/>
          <a:p>
            <a:pPr marL="742950" indent="-742950">
              <a:buFont typeface="+mj-lt"/>
              <a:buAutoNum type="arabicPeriod"/>
            </a:pPr>
            <a:r>
              <a:rPr lang="en-US" sz="3000" dirty="0">
                <a:solidFill>
                  <a:schemeClr val="bg1"/>
                </a:solidFill>
              </a:rPr>
              <a:t>40 hours of fellowship, fun and food for under $4 an hour</a:t>
            </a:r>
            <a:r>
              <a:rPr lang="en-US" sz="3000" dirty="0" smtClean="0">
                <a:solidFill>
                  <a:schemeClr val="bg1"/>
                </a:solidFill>
              </a:rPr>
              <a:t> </a:t>
            </a:r>
          </a:p>
          <a:p>
            <a:pPr marL="742950" indent="-742950">
              <a:buFont typeface="+mj-lt"/>
              <a:buAutoNum type="arabicPeriod"/>
            </a:pPr>
            <a:r>
              <a:rPr lang="en-US" sz="3000" dirty="0" smtClean="0">
                <a:solidFill>
                  <a:schemeClr val="bg1"/>
                </a:solidFill>
              </a:rPr>
              <a:t>Transparent </a:t>
            </a:r>
            <a:r>
              <a:rPr lang="en-US" sz="3000" dirty="0">
                <a:solidFill>
                  <a:schemeClr val="bg1"/>
                </a:solidFill>
              </a:rPr>
              <a:t>testimonies from men who’ve been to the wood shed </a:t>
            </a:r>
          </a:p>
          <a:p>
            <a:pPr marL="742950" indent="-742950">
              <a:buFont typeface="+mj-lt"/>
              <a:buAutoNum type="arabicPeriod"/>
            </a:pPr>
            <a:r>
              <a:rPr lang="en-US" sz="3000" dirty="0">
                <a:solidFill>
                  <a:schemeClr val="bg1"/>
                </a:solidFill>
              </a:rPr>
              <a:t>Fellowship, rest, snacks, games and free ear plugs!</a:t>
            </a:r>
            <a:endParaRPr lang="en-US" sz="3000" dirty="0" smtClean="0">
              <a:solidFill>
                <a:schemeClr val="bg1"/>
              </a:solidFill>
            </a:endParaRPr>
          </a:p>
          <a:p>
            <a:pPr marL="742950" indent="-742950">
              <a:buFont typeface="+mj-lt"/>
              <a:buAutoNum type="arabicPeriod"/>
            </a:pPr>
            <a:r>
              <a:rPr lang="en-US" sz="3000" dirty="0" smtClean="0">
                <a:solidFill>
                  <a:schemeClr val="bg1"/>
                </a:solidFill>
              </a:rPr>
              <a:t>Jayson </a:t>
            </a:r>
            <a:r>
              <a:rPr lang="en-US" sz="3000" dirty="0">
                <a:solidFill>
                  <a:schemeClr val="bg1"/>
                </a:solidFill>
              </a:rPr>
              <a:t>“Downtown” Turner’s topics “Taking a Leap of Faith” and “Snorkel or Scuba?”</a:t>
            </a:r>
            <a:endParaRPr lang="en-US" sz="3000" dirty="0" smtClean="0">
              <a:solidFill>
                <a:schemeClr val="bg1"/>
              </a:solidFill>
            </a:endParaRPr>
          </a:p>
          <a:p>
            <a:pPr marL="742950" indent="-742950">
              <a:buFont typeface="+mj-lt"/>
              <a:buAutoNum type="arabicPeriod"/>
            </a:pPr>
            <a:r>
              <a:rPr lang="en-US" sz="3000" dirty="0" smtClean="0">
                <a:solidFill>
                  <a:schemeClr val="bg1"/>
                </a:solidFill>
              </a:rPr>
              <a:t>Saturday </a:t>
            </a:r>
            <a:r>
              <a:rPr lang="en-US" sz="3000" dirty="0">
                <a:solidFill>
                  <a:schemeClr val="bg1"/>
                </a:solidFill>
              </a:rPr>
              <a:t>afternoon softball and basketball; Saturday evening Advil</a:t>
            </a:r>
            <a:endParaRPr lang="en-US" sz="3000" dirty="0" smtClean="0">
              <a:solidFill>
                <a:schemeClr val="bg1"/>
              </a:solidFill>
            </a:endParaRPr>
          </a:p>
          <a:p>
            <a:pPr marL="742950" indent="-742950">
              <a:buFont typeface="+mj-lt"/>
              <a:buAutoNum type="arabicPeriod"/>
            </a:pPr>
            <a:r>
              <a:rPr lang="en-US" sz="3000" dirty="0" smtClean="0">
                <a:solidFill>
                  <a:schemeClr val="bg1"/>
                </a:solidFill>
              </a:rPr>
              <a:t>Jim </a:t>
            </a:r>
            <a:r>
              <a:rPr lang="en-US" sz="3000" dirty="0">
                <a:solidFill>
                  <a:schemeClr val="bg1"/>
                </a:solidFill>
              </a:rPr>
              <a:t>“not left but..” Wright’s topic “Rejoicing in Still Waters” </a:t>
            </a:r>
          </a:p>
          <a:p>
            <a:pPr marL="742950" indent="-742950">
              <a:buFont typeface="+mj-lt"/>
              <a:buAutoNum type="arabicPeriod"/>
            </a:pPr>
            <a:r>
              <a:rPr lang="en-US" sz="3000" dirty="0" smtClean="0">
                <a:solidFill>
                  <a:schemeClr val="bg1"/>
                </a:solidFill>
              </a:rPr>
              <a:t>Saturday </a:t>
            </a:r>
            <a:r>
              <a:rPr lang="en-US" sz="3000" dirty="0">
                <a:solidFill>
                  <a:schemeClr val="bg1"/>
                </a:solidFill>
              </a:rPr>
              <a:t>night steak dinner with all the </a:t>
            </a:r>
            <a:r>
              <a:rPr lang="en-US" sz="3000" dirty="0" err="1">
                <a:solidFill>
                  <a:schemeClr val="bg1"/>
                </a:solidFill>
              </a:rPr>
              <a:t>fixins</a:t>
            </a:r>
            <a:endParaRPr lang="en-US" sz="3000" dirty="0" smtClean="0">
              <a:solidFill>
                <a:schemeClr val="bg1"/>
              </a:solidFill>
            </a:endParaRPr>
          </a:p>
          <a:p>
            <a:pPr marL="742950" indent="-742950">
              <a:buFont typeface="+mj-lt"/>
              <a:buAutoNum type="arabicPeriod"/>
            </a:pPr>
            <a:r>
              <a:rPr lang="en-US" sz="3000" dirty="0" smtClean="0">
                <a:solidFill>
                  <a:schemeClr val="bg1"/>
                </a:solidFill>
              </a:rPr>
              <a:t>Jerry </a:t>
            </a:r>
            <a:r>
              <a:rPr lang="en-US" sz="3000" dirty="0">
                <a:solidFill>
                  <a:schemeClr val="bg1"/>
                </a:solidFill>
              </a:rPr>
              <a:t>“Dr. J.” Mitchell’s topic “Swimming with the Sharks” </a:t>
            </a:r>
            <a:endParaRPr lang="en-US" sz="3000" dirty="0" smtClean="0">
              <a:solidFill>
                <a:schemeClr val="bg1"/>
              </a:solidFill>
            </a:endParaRPr>
          </a:p>
          <a:p>
            <a:pPr marL="742950" indent="-742950">
              <a:buFont typeface="+mj-lt"/>
              <a:buAutoNum type="arabicPeriod"/>
            </a:pPr>
            <a:r>
              <a:rPr lang="en-US" sz="3000" dirty="0" smtClean="0">
                <a:solidFill>
                  <a:schemeClr val="bg1"/>
                </a:solidFill>
              </a:rPr>
              <a:t>150 </a:t>
            </a:r>
            <a:r>
              <a:rPr lang="en-US" sz="3000" dirty="0">
                <a:solidFill>
                  <a:schemeClr val="bg1"/>
                </a:solidFill>
              </a:rPr>
              <a:t>guys singing; a few even hitting the right notes</a:t>
            </a:r>
            <a:endParaRPr lang="en-US" sz="3000" dirty="0" smtClean="0">
              <a:solidFill>
                <a:schemeClr val="bg1"/>
              </a:solidFill>
            </a:endParaRPr>
          </a:p>
          <a:p>
            <a:pPr marL="742950" indent="-742950">
              <a:buFont typeface="+mj-lt"/>
              <a:buAutoNum type="arabicPeriod"/>
            </a:pPr>
            <a:r>
              <a:rPr lang="en-US" sz="3000" dirty="0" smtClean="0">
                <a:solidFill>
                  <a:schemeClr val="bg1"/>
                </a:solidFill>
              </a:rPr>
              <a:t>CBC </a:t>
            </a:r>
            <a:r>
              <a:rPr lang="en-US" sz="3000" dirty="0">
                <a:solidFill>
                  <a:schemeClr val="bg1"/>
                </a:solidFill>
              </a:rPr>
              <a:t>+ The Downtown Church = two, two, two churches in one</a:t>
            </a:r>
            <a:r>
              <a:rPr lang="en-US" sz="3000" dirty="0" smtClean="0">
                <a:solidFill>
                  <a:schemeClr val="bg1"/>
                </a:solidFill>
              </a:rPr>
              <a:t>!</a:t>
            </a:r>
          </a:p>
          <a:p>
            <a:pPr marL="514350" indent="-514350">
              <a:buFont typeface="+mj-lt"/>
              <a:buAutoNum type="arabicPeriod"/>
            </a:pPr>
            <a:endParaRPr lang="en-US" sz="3000" dirty="0">
              <a:solidFill>
                <a:schemeClr val="bg1"/>
              </a:solidFill>
            </a:endParaRPr>
          </a:p>
        </p:txBody>
      </p:sp>
      <p:pic>
        <p:nvPicPr>
          <p:cNvPr id="4" name="MS900388423[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1559953" y="5856177"/>
            <a:ext cx="406400" cy="406400"/>
          </a:xfrm>
          <a:prstGeom prst="rect">
            <a:avLst/>
          </a:prstGeom>
        </p:spPr>
      </p:pic>
    </p:spTree>
    <p:extLst>
      <p:ext uri="{BB962C8B-B14F-4D97-AF65-F5344CB8AC3E}">
        <p14:creationId xmlns:p14="http://schemas.microsoft.com/office/powerpoint/2010/main" val="22434861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wipe(down)">
                                      <p:cBhvr>
                                        <p:cTn id="12" dur="1000"/>
                                        <p:tgtEl>
                                          <p:spTgt spid="3">
                                            <p:txEl>
                                              <p:pRg st="9" end="9"/>
                                            </p:txEl>
                                          </p:spTgt>
                                        </p:tgtEl>
                                      </p:cBhvr>
                                    </p:animEffect>
                                  </p:childTnLst>
                                  <p:subTnLst>
                                    <p:audio>
                                      <p:cMediaNode vol="100000">
                                        <p:cTn display="0" masterRel="sameClick">
                                          <p:stCondLst>
                                            <p:cond evt="begin" delay="0">
                                              <p:tn val="10"/>
                                            </p:cond>
                                          </p:stCondLst>
                                          <p:endCondLst>
                                            <p:cond evt="onStopAudio" delay="0">
                                              <p:tgtEl>
                                                <p:sldTgt/>
                                              </p:tgtEl>
                                            </p:cond>
                                          </p:endCondLst>
                                        </p:cTn>
                                        <p:tgtEl>
                                          <p:sndTgt r:embed="rId4" name="drumroll.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wipe(down)">
                                      <p:cBhvr>
                                        <p:cTn id="17" dur="1000"/>
                                        <p:tgtEl>
                                          <p:spTgt spid="3">
                                            <p:txEl>
                                              <p:pRg st="8" end="8"/>
                                            </p:txEl>
                                          </p:spTgt>
                                        </p:tgtEl>
                                      </p:cBhvr>
                                    </p:animEffect>
                                  </p:childTnLst>
                                  <p:subTnLst>
                                    <p:audio>
                                      <p:cMediaNode vol="100000">
                                        <p:cTn display="0" masterRel="sameClick">
                                          <p:stCondLst>
                                            <p:cond evt="begin" delay="0">
                                              <p:tn val="15"/>
                                            </p:cond>
                                          </p:stCondLst>
                                          <p:endCondLst>
                                            <p:cond evt="onStopAudio" delay="0">
                                              <p:tgtEl>
                                                <p:sldTgt/>
                                              </p:tgtEl>
                                            </p:cond>
                                          </p:endCondLst>
                                        </p:cTn>
                                        <p:tgtEl>
                                          <p:sndTgt r:embed="rId4" name="drumroll.wav"/>
                                        </p:tgtEl>
                                      </p:cMediaNode>
                                    </p:audio>
                                  </p:sub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1000"/>
                                        <p:tgtEl>
                                          <p:spTgt spid="3">
                                            <p:txEl>
                                              <p:pRg st="7" end="7"/>
                                            </p:txEl>
                                          </p:spTgt>
                                        </p:tgtEl>
                                      </p:cBhvr>
                                    </p:animEffect>
                                  </p:childTnLst>
                                  <p:subTnLst>
                                    <p:audio>
                                      <p:cMediaNode vol="100000">
                                        <p:cTn display="0" masterRel="sameClick">
                                          <p:stCondLst>
                                            <p:cond evt="begin" delay="0">
                                              <p:tn val="20"/>
                                            </p:cond>
                                          </p:stCondLst>
                                          <p:endCondLst>
                                            <p:cond evt="onStopAudio" delay="0">
                                              <p:tgtEl>
                                                <p:sldTgt/>
                                              </p:tgtEl>
                                            </p:cond>
                                          </p:endCondLst>
                                        </p:cTn>
                                        <p:tgtEl>
                                          <p:sndTgt r:embed="rId4" name="drumroll.wav"/>
                                        </p:tgtEl>
                                      </p:cMediaNode>
                                    </p:audio>
                                  </p:sub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1000"/>
                                        <p:tgtEl>
                                          <p:spTgt spid="3">
                                            <p:txEl>
                                              <p:pRg st="6" end="6"/>
                                            </p:txEl>
                                          </p:spTgt>
                                        </p:tgtEl>
                                      </p:cBhvr>
                                    </p:animEffect>
                                  </p:childTnLst>
                                  <p:subTnLst>
                                    <p:audio>
                                      <p:cMediaNode vol="100000">
                                        <p:cTn display="0" masterRel="sameClick">
                                          <p:stCondLst>
                                            <p:cond evt="begin" delay="0">
                                              <p:tn val="25"/>
                                            </p:cond>
                                          </p:stCondLst>
                                          <p:endCondLst>
                                            <p:cond evt="onStopAudio" delay="0">
                                              <p:tgtEl>
                                                <p:sldTgt/>
                                              </p:tgtEl>
                                            </p:cond>
                                          </p:endCondLst>
                                        </p:cTn>
                                        <p:tgtEl>
                                          <p:sndTgt r:embed="rId4" name="drumroll.wav"/>
                                        </p:tgtEl>
                                      </p:cMediaNode>
                                    </p:audio>
                                  </p:sub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1000"/>
                                        <p:tgtEl>
                                          <p:spTgt spid="3">
                                            <p:txEl>
                                              <p:pRg st="5" end="5"/>
                                            </p:txEl>
                                          </p:spTgt>
                                        </p:tgtEl>
                                      </p:cBhvr>
                                    </p:animEffect>
                                  </p:childTnLst>
                                  <p:subTnLst>
                                    <p:audio>
                                      <p:cMediaNode vol="100000">
                                        <p:cTn display="0" masterRel="sameClick">
                                          <p:stCondLst>
                                            <p:cond evt="begin" delay="0">
                                              <p:tn val="30"/>
                                            </p:cond>
                                          </p:stCondLst>
                                          <p:endCondLst>
                                            <p:cond evt="onStopAudio" delay="0">
                                              <p:tgtEl>
                                                <p:sldTgt/>
                                              </p:tgtEl>
                                            </p:cond>
                                          </p:endCondLst>
                                        </p:cTn>
                                        <p:tgtEl>
                                          <p:sndTgt r:embed="rId4" name="drumroll.wav"/>
                                        </p:tgtEl>
                                      </p:cMediaNode>
                                    </p:audio>
                                  </p:sub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ipe(down)">
                                      <p:cBhvr>
                                        <p:cTn id="37" dur="1000"/>
                                        <p:tgtEl>
                                          <p:spTgt spid="3">
                                            <p:txEl>
                                              <p:pRg st="4" end="4"/>
                                            </p:txEl>
                                          </p:spTgt>
                                        </p:tgtEl>
                                      </p:cBhvr>
                                    </p:animEffect>
                                  </p:childTnLst>
                                  <p:subTnLst>
                                    <p:audio>
                                      <p:cMediaNode vol="100000">
                                        <p:cTn display="0" masterRel="sameClick">
                                          <p:stCondLst>
                                            <p:cond evt="begin" delay="0">
                                              <p:tn val="35"/>
                                            </p:cond>
                                          </p:stCondLst>
                                          <p:endCondLst>
                                            <p:cond evt="onStopAudio" delay="0">
                                              <p:tgtEl>
                                                <p:sldTgt/>
                                              </p:tgtEl>
                                            </p:cond>
                                          </p:endCondLst>
                                        </p:cTn>
                                        <p:tgtEl>
                                          <p:sndTgt r:embed="rId4" name="drumroll.wav"/>
                                        </p:tgtEl>
                                      </p:cMediaNode>
                                    </p:audio>
                                  </p:sub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wipe(down)">
                                      <p:cBhvr>
                                        <p:cTn id="42" dur="1000"/>
                                        <p:tgtEl>
                                          <p:spTgt spid="3">
                                            <p:txEl>
                                              <p:pRg st="3" end="3"/>
                                            </p:txEl>
                                          </p:spTgt>
                                        </p:tgtEl>
                                      </p:cBhvr>
                                    </p:animEffect>
                                  </p:childTnLst>
                                  <p:subTnLst>
                                    <p:audio>
                                      <p:cMediaNode vol="100000">
                                        <p:cTn display="0" masterRel="sameClick">
                                          <p:stCondLst>
                                            <p:cond evt="begin" delay="0">
                                              <p:tn val="40"/>
                                            </p:cond>
                                          </p:stCondLst>
                                          <p:endCondLst>
                                            <p:cond evt="onStopAudio" delay="0">
                                              <p:tgtEl>
                                                <p:sldTgt/>
                                              </p:tgtEl>
                                            </p:cond>
                                          </p:endCondLst>
                                        </p:cTn>
                                        <p:tgtEl>
                                          <p:sndTgt r:embed="rId4" name="drumroll.wav"/>
                                        </p:tgtEl>
                                      </p:cMediaNode>
                                    </p:audio>
                                  </p:sub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wipe(down)">
                                      <p:cBhvr>
                                        <p:cTn id="47" dur="1000"/>
                                        <p:tgtEl>
                                          <p:spTgt spid="3">
                                            <p:txEl>
                                              <p:pRg st="2" end="2"/>
                                            </p:txEl>
                                          </p:spTgt>
                                        </p:tgtEl>
                                      </p:cBhvr>
                                    </p:animEffect>
                                  </p:childTnLst>
                                  <p:subTnLst>
                                    <p:audio>
                                      <p:cMediaNode vol="100000">
                                        <p:cTn display="0" masterRel="sameClick">
                                          <p:stCondLst>
                                            <p:cond evt="begin" delay="0">
                                              <p:tn val="45"/>
                                            </p:cond>
                                          </p:stCondLst>
                                          <p:endCondLst>
                                            <p:cond evt="onStopAudio" delay="0">
                                              <p:tgtEl>
                                                <p:sldTgt/>
                                              </p:tgtEl>
                                            </p:cond>
                                          </p:endCondLst>
                                        </p:cTn>
                                        <p:tgtEl>
                                          <p:sndTgt r:embed="rId4" name="drumroll.wav"/>
                                        </p:tgtEl>
                                      </p:cMediaNode>
                                    </p:audio>
                                  </p:sub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 end="1"/>
                                            </p:txEl>
                                          </p:spTgt>
                                        </p:tgtEl>
                                        <p:attrNameLst>
                                          <p:attrName>style.visibility</p:attrName>
                                        </p:attrNameLst>
                                      </p:cBhvr>
                                      <p:to>
                                        <p:strVal val="visible"/>
                                      </p:to>
                                    </p:set>
                                    <p:animEffect transition="in" filter="wipe(down)">
                                      <p:cBhvr>
                                        <p:cTn id="52" dur="1000"/>
                                        <p:tgtEl>
                                          <p:spTgt spid="3">
                                            <p:txEl>
                                              <p:pRg st="1" end="1"/>
                                            </p:txEl>
                                          </p:spTgt>
                                        </p:tgtEl>
                                      </p:cBhvr>
                                    </p:animEffect>
                                  </p:childTnLst>
                                  <p:subTnLst>
                                    <p:audio>
                                      <p:cMediaNode vol="100000">
                                        <p:cTn display="0" masterRel="sameClick">
                                          <p:stCondLst>
                                            <p:cond evt="begin" delay="0">
                                              <p:tn val="50"/>
                                            </p:cond>
                                          </p:stCondLst>
                                          <p:endCondLst>
                                            <p:cond evt="onStopAudio" delay="0">
                                              <p:tgtEl>
                                                <p:sldTgt/>
                                              </p:tgtEl>
                                            </p:cond>
                                          </p:endCondLst>
                                        </p:cTn>
                                        <p:tgtEl>
                                          <p:sndTgt r:embed="rId4" name="drumroll.wav"/>
                                        </p:tgtEl>
                                      </p:cMediaNode>
                                    </p:audio>
                                  </p:sub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0" end="0"/>
                                            </p:txEl>
                                          </p:spTgt>
                                        </p:tgtEl>
                                        <p:attrNameLst>
                                          <p:attrName>style.visibility</p:attrName>
                                        </p:attrNameLst>
                                      </p:cBhvr>
                                      <p:to>
                                        <p:strVal val="visible"/>
                                      </p:to>
                                    </p:set>
                                    <p:animEffect transition="in" filter="wipe(down)">
                                      <p:cBhvr>
                                        <p:cTn id="57" dur="1000"/>
                                        <p:tgtEl>
                                          <p:spTgt spid="3">
                                            <p:txEl>
                                              <p:pRg st="0" end="0"/>
                                            </p:txEl>
                                          </p:spTgt>
                                        </p:tgtEl>
                                      </p:cBhvr>
                                    </p:animEffect>
                                  </p:childTnLst>
                                  <p:subTnLst>
                                    <p:audio>
                                      <p:cMediaNode vol="100000">
                                        <p:cTn display="0" masterRel="sameClick">
                                          <p:stCondLst>
                                            <p:cond evt="begin" delay="0">
                                              <p:tn val="55"/>
                                            </p:cond>
                                          </p:stCondLst>
                                          <p:endCondLst>
                                            <p:cond evt="onStopAudio" delay="0">
                                              <p:tgtEl>
                                                <p:sldTgt/>
                                              </p:tgtEl>
                                            </p:cond>
                                          </p:endCondLst>
                                        </p:cTn>
                                        <p:tgtEl>
                                          <p:sndTgt r:embed="rId4"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vol="80000">
                <p:cTn id="58" repeatCount="indefinite" fill="hold" display="0">
                  <p:stCondLst>
                    <p:cond delay="indefinite"/>
                  </p:stCondLst>
                  <p:endCondLst>
                    <p:cond evt="onStopAudio" delay="0">
                      <p:tgtEl>
                        <p:sldTgt/>
                      </p:tgtEl>
                    </p:cond>
                  </p:endCondLst>
                </p:cTn>
                <p:tgtEl>
                  <p:spTgt spid="4"/>
                </p:tgtEl>
              </p:cMediaNode>
            </p:audio>
          </p:childTnLst>
        </p:cTn>
      </p:par>
    </p:tnLst>
    <p:bldLst>
      <p:bldP spid="2" grpId="0"/>
      <p:bldP spid="3" grpId="0" build="p" rev="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Download a copy of the presentation at </a:t>
            </a:r>
            <a:r>
              <a:rPr lang="en-US" b="1" dirty="0" smtClean="0">
                <a:solidFill>
                  <a:srgbClr val="FFC000"/>
                </a:solidFill>
              </a:rPr>
              <a:t>ineedtolead.com</a:t>
            </a:r>
            <a:endParaRPr lang="en-US" b="1" dirty="0">
              <a:solidFill>
                <a:srgbClr val="FFC000"/>
              </a:solidFill>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38814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570" y="61785"/>
            <a:ext cx="11948984" cy="6721304"/>
          </a:xfrm>
          <a:prstGeom prst="rect">
            <a:avLst/>
          </a:prstGeom>
        </p:spPr>
      </p:pic>
      <p:sp>
        <p:nvSpPr>
          <p:cNvPr id="6" name="TextBox 5"/>
          <p:cNvSpPr txBox="1"/>
          <p:nvPr/>
        </p:nvSpPr>
        <p:spPr>
          <a:xfrm rot="19592730">
            <a:off x="-30335" y="2405707"/>
            <a:ext cx="4591730" cy="830997"/>
          </a:xfrm>
          <a:prstGeom prst="rect">
            <a:avLst/>
          </a:prstGeom>
          <a:noFill/>
        </p:spPr>
        <p:txBody>
          <a:bodyPr wrap="square" rtlCol="0">
            <a:spAutoFit/>
          </a:bodyPr>
          <a:lstStyle/>
          <a:p>
            <a:pPr algn="ctr"/>
            <a:r>
              <a:rPr lang="en-US" sz="2400" b="1" dirty="0" smtClean="0">
                <a:solidFill>
                  <a:srgbClr val="FF0000"/>
                </a:solidFill>
              </a:rPr>
              <a:t>$25 off Registration until  6/18!</a:t>
            </a:r>
          </a:p>
          <a:p>
            <a:pPr algn="ctr"/>
            <a:r>
              <a:rPr lang="en-US" sz="2400" b="1" dirty="0" smtClean="0">
                <a:solidFill>
                  <a:srgbClr val="FF0000"/>
                </a:solidFill>
              </a:rPr>
              <a:t>Register at bit.ly/</a:t>
            </a:r>
            <a:r>
              <a:rPr lang="en-US" sz="2400" b="1" dirty="0" err="1" smtClean="0">
                <a:solidFill>
                  <a:srgbClr val="FF0000"/>
                </a:solidFill>
              </a:rPr>
              <a:t>cbcmensretreat</a:t>
            </a:r>
            <a:endParaRPr lang="en-US" sz="2400" b="1" dirty="0" smtClean="0">
              <a:solidFill>
                <a:srgbClr val="FF0000"/>
              </a:solidFill>
            </a:endParaRPr>
          </a:p>
        </p:txBody>
      </p:sp>
    </p:spTree>
    <p:extLst>
      <p:ext uri="{BB962C8B-B14F-4D97-AF65-F5344CB8AC3E}">
        <p14:creationId xmlns:p14="http://schemas.microsoft.com/office/powerpoint/2010/main" val="420215297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Saul becomes Paul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874452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is about </a:t>
            </a:r>
            <a:r>
              <a:rPr lang="en-US" b="1" dirty="0" smtClean="0">
                <a:solidFill>
                  <a:srgbClr val="FFC000"/>
                </a:solidFill>
              </a:rPr>
              <a:t>Influencing others to act</a:t>
            </a:r>
            <a:endParaRPr lang="en-US" b="1" dirty="0">
              <a:solidFill>
                <a:srgbClr val="FFC000"/>
              </a:solidFill>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788796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attributes of </a:t>
            </a:r>
            <a:r>
              <a:rPr lang="en-US" dirty="0" smtClean="0">
                <a:solidFill>
                  <a:srgbClr val="FFC000"/>
                </a:solidFill>
              </a:rPr>
              <a:t>flawed</a:t>
            </a:r>
            <a:r>
              <a:rPr lang="en-US" dirty="0" smtClean="0"/>
              <a:t> and </a:t>
            </a:r>
            <a:r>
              <a:rPr lang="en-US" dirty="0" smtClean="0">
                <a:solidFill>
                  <a:srgbClr val="FFC000"/>
                </a:solidFill>
              </a:rPr>
              <a:t>imperfect</a:t>
            </a:r>
            <a:r>
              <a:rPr lang="en-US" dirty="0" smtClean="0"/>
              <a:t> leaders who lead  through </a:t>
            </a:r>
            <a:r>
              <a:rPr lang="en-US" b="1" dirty="0" smtClean="0">
                <a:solidFill>
                  <a:srgbClr val="FFC000"/>
                </a:solidFill>
              </a:rPr>
              <a:t>influence</a:t>
            </a:r>
            <a:endParaRPr lang="en-US" b="1"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4261856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627" y="2920753"/>
            <a:ext cx="10515600" cy="2852737"/>
          </a:xfrm>
        </p:spPr>
        <p:txBody>
          <a:bodyPr/>
          <a:lstStyle/>
          <a:p>
            <a:r>
              <a:rPr lang="en-US" dirty="0" smtClean="0"/>
              <a:t>Influential leaders are </a:t>
            </a:r>
            <a:r>
              <a:rPr lang="en-US" dirty="0" smtClean="0">
                <a:solidFill>
                  <a:srgbClr val="FFC000"/>
                </a:solidFill>
              </a:rPr>
              <a:t>focused</a:t>
            </a:r>
            <a:r>
              <a:rPr lang="en-US" dirty="0" smtClean="0"/>
              <a:t> in what they do</a:t>
            </a:r>
            <a:br>
              <a:rPr lang="en-US" dirty="0" smtClean="0"/>
            </a:br>
            <a:endParaRPr lang="en-US" b="1" dirty="0"/>
          </a:p>
        </p:txBody>
      </p:sp>
      <p:sp>
        <p:nvSpPr>
          <p:cNvPr id="3" name="Text Placeholder 2"/>
          <p:cNvSpPr>
            <a:spLocks noGrp="1"/>
          </p:cNvSpPr>
          <p:nvPr>
            <p:ph type="body" idx="1"/>
          </p:nvPr>
        </p:nvSpPr>
        <p:spPr>
          <a:xfrm>
            <a:off x="86126" y="-263663"/>
            <a:ext cx="2639319" cy="3184416"/>
          </a:xfrm>
        </p:spPr>
        <p:txBody>
          <a:bodyPr>
            <a:noAutofit/>
          </a:bodyPr>
          <a:lstStyle/>
          <a:p>
            <a:r>
              <a:rPr lang="en-US" sz="28700" dirty="0" smtClean="0">
                <a:solidFill>
                  <a:schemeClr val="tx1">
                    <a:lumMod val="75000"/>
                  </a:schemeClr>
                </a:solidFill>
              </a:rPr>
              <a:t>1</a:t>
            </a:r>
            <a:endParaRPr lang="en-US" sz="28700" dirty="0">
              <a:solidFill>
                <a:schemeClr val="tx1">
                  <a:lumMod val="75000"/>
                </a:schemeClr>
              </a:solidFill>
            </a:endParaRPr>
          </a:p>
        </p:txBody>
      </p:sp>
    </p:spTree>
    <p:extLst>
      <p:ext uri="{BB962C8B-B14F-4D97-AF65-F5344CB8AC3E}">
        <p14:creationId xmlns:p14="http://schemas.microsoft.com/office/powerpoint/2010/main" val="42331093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02" y="2920753"/>
            <a:ext cx="10649197" cy="2852737"/>
          </a:xfrm>
        </p:spPr>
        <p:txBody>
          <a:bodyPr>
            <a:normAutofit/>
          </a:bodyPr>
          <a:lstStyle/>
          <a:p>
            <a:r>
              <a:rPr lang="en-US" dirty="0" smtClean="0"/>
              <a:t>Influential leaders are </a:t>
            </a:r>
            <a:r>
              <a:rPr lang="en-US" dirty="0" smtClean="0">
                <a:solidFill>
                  <a:srgbClr val="FFC000"/>
                </a:solidFill>
              </a:rPr>
              <a:t>transparent</a:t>
            </a:r>
            <a:br>
              <a:rPr lang="en-US" dirty="0" smtClean="0">
                <a:solidFill>
                  <a:srgbClr val="FFC000"/>
                </a:solidFill>
              </a:rPr>
            </a:br>
            <a:r>
              <a:rPr lang="en-US" dirty="0" smtClean="0"/>
              <a:t/>
            </a:r>
            <a:br>
              <a:rPr lang="en-US" dirty="0" smtClean="0"/>
            </a:br>
            <a:endParaRPr lang="en-US" b="1" dirty="0"/>
          </a:p>
        </p:txBody>
      </p:sp>
      <p:sp>
        <p:nvSpPr>
          <p:cNvPr id="3" name="Text Placeholder 2"/>
          <p:cNvSpPr>
            <a:spLocks noGrp="1"/>
          </p:cNvSpPr>
          <p:nvPr>
            <p:ph type="body" idx="1"/>
          </p:nvPr>
        </p:nvSpPr>
        <p:spPr>
          <a:xfrm>
            <a:off x="86126" y="-263663"/>
            <a:ext cx="2639319" cy="3184416"/>
          </a:xfrm>
        </p:spPr>
        <p:txBody>
          <a:bodyPr>
            <a:noAutofit/>
          </a:bodyPr>
          <a:lstStyle/>
          <a:p>
            <a:r>
              <a:rPr lang="en-US" sz="28700" dirty="0" smtClean="0">
                <a:solidFill>
                  <a:schemeClr val="tx1">
                    <a:lumMod val="75000"/>
                  </a:schemeClr>
                </a:solidFill>
              </a:rPr>
              <a:t>2</a:t>
            </a:r>
            <a:endParaRPr lang="en-US" sz="28700" dirty="0">
              <a:solidFill>
                <a:schemeClr val="tx1">
                  <a:lumMod val="75000"/>
                </a:schemeClr>
              </a:solidFill>
            </a:endParaRPr>
          </a:p>
        </p:txBody>
      </p:sp>
    </p:spTree>
    <p:extLst>
      <p:ext uri="{BB962C8B-B14F-4D97-AF65-F5344CB8AC3E}">
        <p14:creationId xmlns:p14="http://schemas.microsoft.com/office/powerpoint/2010/main" val="13066966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47" y="2920753"/>
            <a:ext cx="10515600" cy="2852737"/>
          </a:xfrm>
        </p:spPr>
        <p:txBody>
          <a:bodyPr/>
          <a:lstStyle/>
          <a:p>
            <a:r>
              <a:rPr lang="en-US" dirty="0" smtClean="0"/>
              <a:t>Influential leaders balance </a:t>
            </a:r>
            <a:r>
              <a:rPr lang="en-US" dirty="0" smtClean="0">
                <a:solidFill>
                  <a:srgbClr val="FFC000"/>
                </a:solidFill>
              </a:rPr>
              <a:t>words</a:t>
            </a:r>
            <a:r>
              <a:rPr lang="en-US" dirty="0" smtClean="0"/>
              <a:t> with </a:t>
            </a:r>
            <a:r>
              <a:rPr lang="en-US" dirty="0" smtClean="0">
                <a:solidFill>
                  <a:srgbClr val="FFC000"/>
                </a:solidFill>
              </a:rPr>
              <a:t>actions</a:t>
            </a:r>
            <a:r>
              <a:rPr lang="en-US" dirty="0" smtClean="0"/>
              <a:t/>
            </a:r>
            <a:br>
              <a:rPr lang="en-US" dirty="0" smtClean="0"/>
            </a:br>
            <a:endParaRPr lang="en-US" b="1" dirty="0"/>
          </a:p>
        </p:txBody>
      </p:sp>
      <p:sp>
        <p:nvSpPr>
          <p:cNvPr id="3" name="Text Placeholder 2"/>
          <p:cNvSpPr>
            <a:spLocks noGrp="1"/>
          </p:cNvSpPr>
          <p:nvPr>
            <p:ph type="body" idx="1"/>
          </p:nvPr>
        </p:nvSpPr>
        <p:spPr>
          <a:xfrm>
            <a:off x="86126" y="-263663"/>
            <a:ext cx="2639319" cy="3184416"/>
          </a:xfrm>
        </p:spPr>
        <p:txBody>
          <a:bodyPr>
            <a:noAutofit/>
          </a:bodyPr>
          <a:lstStyle/>
          <a:p>
            <a:r>
              <a:rPr lang="en-US" sz="28700" dirty="0" smtClean="0">
                <a:solidFill>
                  <a:schemeClr val="tx1">
                    <a:lumMod val="75000"/>
                  </a:schemeClr>
                </a:solidFill>
              </a:rPr>
              <a:t>3</a:t>
            </a:r>
            <a:endParaRPr lang="en-US" sz="28700" dirty="0">
              <a:solidFill>
                <a:schemeClr val="tx1">
                  <a:lumMod val="75000"/>
                </a:schemeClr>
              </a:solidFill>
            </a:endParaRPr>
          </a:p>
        </p:txBody>
      </p:sp>
    </p:spTree>
    <p:extLst>
      <p:ext uri="{BB962C8B-B14F-4D97-AF65-F5344CB8AC3E}">
        <p14:creationId xmlns:p14="http://schemas.microsoft.com/office/powerpoint/2010/main" val="35870641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TotalTime>
  <Words>660</Words>
  <Application>Microsoft Office PowerPoint</Application>
  <PresentationFormat>Widescreen</PresentationFormat>
  <Paragraphs>106</Paragraphs>
  <Slides>20</Slides>
  <Notes>12</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From Saul to Paul</vt:lpstr>
      <vt:lpstr>Top-Ten Reasons to Come to the Mens Retreat</vt:lpstr>
      <vt:lpstr>PowerPoint Presentation</vt:lpstr>
      <vt:lpstr>Saul becomes Paul </vt:lpstr>
      <vt:lpstr>Leadership is about Influencing others to act</vt:lpstr>
      <vt:lpstr>12 attributes of flawed and imperfect leaders who lead  through influence</vt:lpstr>
      <vt:lpstr>Influential leaders are focused in what they do </vt:lpstr>
      <vt:lpstr>Influential leaders are transparent  </vt:lpstr>
      <vt:lpstr>Influential leaders balance words with actions </vt:lpstr>
      <vt:lpstr>Influential leaders use and seek wisdom through experience </vt:lpstr>
      <vt:lpstr>Influential leaders don’t squander their capabilities </vt:lpstr>
      <vt:lpstr>Influential leaders let their passion be known to others </vt:lpstr>
      <vt:lpstr>Influential leaders actively grow and mentor others </vt:lpstr>
      <vt:lpstr>Influential leaders are consistent in their priorities </vt:lpstr>
      <vt:lpstr>Influential leaders show courage in taking calculated risks </vt:lpstr>
      <vt:lpstr>Influential leaders are candid in their communication </vt:lpstr>
      <vt:lpstr>Influential leaders are empathetically decisive </vt:lpstr>
      <vt:lpstr>Influential leaders use humor to underscore credibility </vt:lpstr>
      <vt:lpstr>Is the Adversary using your flaws and imperfections to keep you on the leadership bench?</vt:lpstr>
      <vt:lpstr>Download a copy of the presentation at ineedtolead.com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Top-Ten reasons to come to the mens retreat</dc:title>
  <dc:creator>Lonnie Pacelli (Consetta Group)</dc:creator>
  <cp:lastModifiedBy>Lonnie Pacelli (Consetta Group)</cp:lastModifiedBy>
  <cp:revision>14</cp:revision>
  <dcterms:created xsi:type="dcterms:W3CDTF">2013-04-28T03:22:39Z</dcterms:created>
  <dcterms:modified xsi:type="dcterms:W3CDTF">2013-06-06T04:08:53Z</dcterms:modified>
</cp:coreProperties>
</file>