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0" r:id="rId4"/>
    <p:sldId id="258" r:id="rId5"/>
    <p:sldId id="269" r:id="rId6"/>
    <p:sldId id="271" r:id="rId7"/>
    <p:sldId id="272" r:id="rId8"/>
    <p:sldId id="273" r:id="rId9"/>
    <p:sldId id="257" r:id="rId10"/>
    <p:sldId id="259" r:id="rId11"/>
    <p:sldId id="282" r:id="rId12"/>
    <p:sldId id="261" r:id="rId13"/>
    <p:sldId id="274" r:id="rId14"/>
    <p:sldId id="276" r:id="rId15"/>
    <p:sldId id="275" r:id="rId16"/>
    <p:sldId id="277" r:id="rId17"/>
    <p:sldId id="278" r:id="rId18"/>
    <p:sldId id="279" r:id="rId19"/>
    <p:sldId id="280" r:id="rId20"/>
    <p:sldId id="281" r:id="rId21"/>
    <p:sldId id="262" r:id="rId22"/>
    <p:sldId id="263" r:id="rId23"/>
    <p:sldId id="264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9" autoAdjust="0"/>
  </p:normalViewPr>
  <p:slideViewPr>
    <p:cSldViewPr>
      <p:cViewPr>
        <p:scale>
          <a:sx n="120" d="100"/>
          <a:sy n="120" d="100"/>
        </p:scale>
        <p:origin x="523" y="-221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Projectmanagementadvisor.com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7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6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5188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95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89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78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04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7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2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6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4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5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8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8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5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4369EAA-FE9F-453A-99A6-0DDE1FD877E0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dirty="0" smtClean="0"/>
              <a:t>Projectmanagementadvisor.com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A3251-0A9E-4F0F-9D3B-0A13200C4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91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dingonedge.com/jobs" TargetMode="External"/><Relationship Id="rId7" Type="http://schemas.openxmlformats.org/officeDocument/2006/relationships/hyperlink" Target="http://projectmanagementadvisor.com/" TargetMode="External"/><Relationship Id="rId2" Type="http://schemas.openxmlformats.org/officeDocument/2006/relationships/hyperlink" Target="http://www.youtube.com/watch?v=mayiAdeOG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vtv1.com/player.aspx?itemnum=6946" TargetMode="External"/><Relationship Id="rId5" Type="http://schemas.openxmlformats.org/officeDocument/2006/relationships/hyperlink" Target="http://www.youtube.com/watch?v=rnW_9uiT1xg" TargetMode="External"/><Relationship Id="rId4" Type="http://schemas.openxmlformats.org/officeDocument/2006/relationships/hyperlink" Target="http://www.pongoresume.com/articles/56/good-and-bad-resumes-br-want-to-see-the-difference-.cf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youtube.com/watch?v=rnW_9uiT1x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jectmanagementadvisor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vtv1.com/player.aspx?itemnum=694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jectmanagementadvisor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managementadvisor.com/" TargetMode="External"/><Relationship Id="rId2" Type="http://schemas.openxmlformats.org/officeDocument/2006/relationships/hyperlink" Target="mailto:harleyboy@mail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managementadviso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Building a Purpose-Driven Resume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934152" y="6096000"/>
            <a:ext cx="3081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Lonnie Pacelli</a:t>
            </a:r>
          </a:p>
          <a:p>
            <a:pPr algn="r"/>
            <a:r>
              <a:rPr lang="en-US" sz="1400" dirty="0" smtClean="0">
                <a:hlinkClick r:id="rId2"/>
              </a:rPr>
              <a:t>Projectmanagementadvisor.com</a:t>
            </a:r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>
                <a:hlinkClick r:id="rId2"/>
              </a:rPr>
              <a:t>http://www.youtube.com/watch?v=mayiAdeOGjA</a:t>
            </a:r>
            <a:r>
              <a:rPr lang="en-US" sz="1400" dirty="0" smtClean="0"/>
              <a:t> </a:t>
            </a:r>
          </a:p>
          <a:p>
            <a:endParaRPr lang="en-US" sz="1400" dirty="0"/>
          </a:p>
          <a:p>
            <a:r>
              <a:rPr lang="en-US" sz="1400" dirty="0" smtClean="0">
                <a:hlinkClick r:id="rId3"/>
              </a:rPr>
              <a:t>www.leadingonedge.com/jobs</a:t>
            </a:r>
            <a:r>
              <a:rPr lang="en-US" sz="1400" dirty="0" smtClean="0"/>
              <a:t> </a:t>
            </a:r>
          </a:p>
          <a:p>
            <a:endParaRPr lang="en-US" sz="1400" dirty="0"/>
          </a:p>
          <a:p>
            <a:r>
              <a:rPr lang="en-US" sz="1400" dirty="0" smtClean="0">
                <a:hlinkClick r:id="rId4"/>
              </a:rPr>
              <a:t>http://www.pongoresume.com/articles/56/good-and-bad-resumes-br-want-to-see-the-difference-.cfm</a:t>
            </a:r>
            <a:r>
              <a:rPr lang="en-US" sz="1400" dirty="0" smtClean="0"/>
              <a:t> </a:t>
            </a:r>
          </a:p>
          <a:p>
            <a:endParaRPr lang="en-US" sz="1400" dirty="0"/>
          </a:p>
          <a:p>
            <a:r>
              <a:rPr lang="en-US" sz="1400" dirty="0" smtClean="0"/>
              <a:t>Aleksey </a:t>
            </a:r>
            <a:r>
              <a:rPr lang="en-US" sz="1400" dirty="0" err="1" smtClean="0"/>
              <a:t>Vayner</a:t>
            </a:r>
            <a:r>
              <a:rPr lang="en-US" sz="1400" dirty="0" smtClean="0"/>
              <a:t> - </a:t>
            </a:r>
            <a:r>
              <a:rPr lang="en-US" sz="1400" dirty="0" smtClean="0">
                <a:hlinkClick r:id="rId5"/>
              </a:rPr>
              <a:t>http://www.youtube.com/watch?v=rnW_9uiT1xg</a:t>
            </a:r>
            <a:r>
              <a:rPr lang="en-US" sz="1400" dirty="0" smtClean="0"/>
              <a:t> </a:t>
            </a:r>
          </a:p>
          <a:p>
            <a:endParaRPr lang="en-US" sz="1400" dirty="0" smtClean="0"/>
          </a:p>
          <a:p>
            <a:r>
              <a:rPr lang="en-US" sz="1400" dirty="0" smtClean="0"/>
              <a:t>Legally Blonde Resume </a:t>
            </a:r>
            <a:r>
              <a:rPr lang="en-US" sz="1400" dirty="0" smtClean="0">
                <a:hlinkClick r:id="rId6"/>
              </a:rPr>
              <a:t>http://www.evtv1.com/player.aspx?itemnum=6946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7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most important thing to be thinking about is the content of your resume, not how pretty it looks.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 beautiful, content-free resume is a sure-fire way to get passed over and not make the short list.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Qualifications</a:t>
            </a:r>
          </a:p>
          <a:p>
            <a:r>
              <a:rPr lang="en-US" dirty="0" smtClean="0"/>
              <a:t>Experience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Achievements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opportunity to tell the prospective employer your “elevator pitch”</a:t>
            </a:r>
          </a:p>
          <a:p>
            <a:r>
              <a:rPr lang="en-US" dirty="0" smtClean="0"/>
              <a:t>Needs to differentiate you from other candidates</a:t>
            </a:r>
          </a:p>
          <a:p>
            <a:r>
              <a:rPr lang="en-US" dirty="0" smtClean="0"/>
              <a:t>Must leave the employer with an impression of how you will benefit the company</a:t>
            </a:r>
          </a:p>
          <a:p>
            <a:r>
              <a:rPr lang="en-US" dirty="0" smtClean="0"/>
              <a:t>Can be bullet points or narrative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Qualifications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1313" indent="-341313"/>
            <a:r>
              <a:rPr lang="en-US" dirty="0" smtClean="0"/>
              <a:t>Accomplished loan and credit underwriter with nine years’ experience in commercial and retail banking and a proven record of profitable lending transactions. </a:t>
            </a:r>
          </a:p>
          <a:p>
            <a:pPr marL="341313" indent="-341313"/>
            <a:r>
              <a:rPr lang="en-US" dirty="0" smtClean="0"/>
              <a:t>Adept at combining in-depth knowledge of industry practices and legal requirements with analytical expertise, strategic negotiation, and skillful relationship building to secure new and repeat business. </a:t>
            </a:r>
          </a:p>
          <a:p>
            <a:pPr marL="341313" indent="-341313"/>
            <a:r>
              <a:rPr lang="en-US" dirty="0" smtClean="0"/>
              <a:t>Earned top underwriter or runner-up status in Northeast region for past four years.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Chronological work history</a:t>
            </a:r>
          </a:p>
          <a:p>
            <a:r>
              <a:rPr lang="en-US" dirty="0" smtClean="0"/>
              <a:t>Focuses on results you’ve achieved, not tasks you performed</a:t>
            </a:r>
          </a:p>
          <a:p>
            <a:r>
              <a:rPr lang="en-US" dirty="0" smtClean="0"/>
              <a:t>Should be as quantitative as possible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en-US" dirty="0" smtClean="0"/>
              <a:t>Senior Commercial Loan Underwriter</a:t>
            </a:r>
            <a:br>
              <a:rPr lang="en-US" dirty="0" smtClean="0"/>
            </a:br>
            <a:r>
              <a:rPr lang="en-US" dirty="0" smtClean="0"/>
              <a:t>September 2005 to Present</a:t>
            </a:r>
            <a:br>
              <a:rPr lang="en-US" dirty="0" smtClean="0"/>
            </a:br>
            <a:r>
              <a:rPr lang="en-US" dirty="0" err="1" smtClean="0"/>
              <a:t>Lotsa</a:t>
            </a:r>
            <a:r>
              <a:rPr lang="en-US" dirty="0" smtClean="0"/>
              <a:t> Bucks Trust, St. Louis, MO</a:t>
            </a:r>
          </a:p>
          <a:p>
            <a:pPr marL="0" indent="0">
              <a:buNone/>
              <a:tabLst>
                <a:tab pos="0" algn="l"/>
              </a:tabLst>
            </a:pPr>
            <a:endParaRPr lang="en-US" dirty="0" smtClean="0"/>
          </a:p>
          <a:p>
            <a:r>
              <a:rPr lang="en-US" dirty="0" smtClean="0"/>
              <a:t>Processed $10 billion in commercial construction loan applications for the top commercial lender in Eastern Missouri </a:t>
            </a:r>
          </a:p>
          <a:p>
            <a:r>
              <a:rPr lang="en-US" dirty="0" smtClean="0"/>
              <a:t>Managed a team of five junior underwriters who exceeded departmental goals consistently for past six months</a:t>
            </a:r>
          </a:p>
          <a:p>
            <a:r>
              <a:rPr lang="en-US" dirty="0" smtClean="0"/>
              <a:t>Facilitated professional training on loan research methods to shorten learning curve for new hires</a:t>
            </a:r>
          </a:p>
          <a:p>
            <a:r>
              <a:rPr lang="en-US" dirty="0" smtClean="0"/>
              <a:t>Applied professional team-building skills to development of successful company softball team, resulting in higher corporate visibility in local community and enhanced employee morale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longer you’ve been out of school the less important education is on your resume</a:t>
            </a:r>
          </a:p>
          <a:p>
            <a:r>
              <a:rPr lang="en-US" dirty="0" smtClean="0"/>
              <a:t>The expectation is that you don’t have a lot of practical experience outside of school</a:t>
            </a:r>
          </a:p>
          <a:p>
            <a:r>
              <a:rPr lang="en-US" dirty="0" smtClean="0"/>
              <a:t>Don’t include high school if you have college degree</a:t>
            </a:r>
          </a:p>
          <a:p>
            <a:r>
              <a:rPr lang="en-US" dirty="0" smtClean="0"/>
              <a:t>Include your GPA if it’s good (hint:  make sure your GPA is good)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Washington, 2009</a:t>
            </a:r>
            <a:br>
              <a:rPr lang="en-US" dirty="0" smtClean="0"/>
            </a:br>
            <a:r>
              <a:rPr lang="en-US" dirty="0" smtClean="0"/>
              <a:t>Seattle, WA</a:t>
            </a:r>
            <a:br>
              <a:rPr lang="en-US" dirty="0" smtClean="0"/>
            </a:br>
            <a:r>
              <a:rPr lang="en-US" dirty="0" smtClean="0"/>
              <a:t>Bachelor of Science, Finance, 3.6 GPA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notable and differentiate you</a:t>
            </a:r>
          </a:p>
          <a:p>
            <a:r>
              <a:rPr lang="en-US" dirty="0" smtClean="0"/>
              <a:t>Need to demonstrate maturity and show you’re serious</a:t>
            </a:r>
          </a:p>
          <a:p>
            <a:r>
              <a:rPr lang="en-US" dirty="0" smtClean="0"/>
              <a:t>No “can tie a cherry stem into a knot with my tongue” stuff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end of our session you should…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what a resume is supposed to do </a:t>
            </a:r>
          </a:p>
          <a:p>
            <a:r>
              <a:rPr lang="en-US" dirty="0" smtClean="0"/>
              <a:t>Understand why you need to be thinking about your resume now</a:t>
            </a:r>
          </a:p>
          <a:p>
            <a:r>
              <a:rPr lang="en-US" dirty="0" smtClean="0"/>
              <a:t>Know what makes up a good resume…and a bad resume</a:t>
            </a:r>
          </a:p>
          <a:p>
            <a:r>
              <a:rPr lang="en-US" dirty="0" smtClean="0"/>
              <a:t>Start developing a plan for how you are going to define your purpose-driven resume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 Phi Beta Kappa Society</a:t>
            </a:r>
          </a:p>
          <a:p>
            <a:r>
              <a:rPr lang="en-US" dirty="0" smtClean="0"/>
              <a:t>Recipient Rhodes Scholarship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My Summary of Qualifications Action Plan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451674"/>
              </p:ext>
            </p:extLst>
          </p:nvPr>
        </p:nvGraphicFramePr>
        <p:xfrm>
          <a:off x="381000" y="1853248"/>
          <a:ext cx="8506890" cy="4256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5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2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Purpose-Driven Resume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Resume Today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I Get To My Purpose-Driven Resume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62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4577" marR="7457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 Action Plan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194050"/>
              </p:ext>
            </p:extLst>
          </p:nvPr>
        </p:nvGraphicFramePr>
        <p:xfrm>
          <a:off x="381000" y="1853248"/>
          <a:ext cx="8506890" cy="4256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5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2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Purpose-Driven Resume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Resume Today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I Get To My Purpose-Driven Resume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62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4577" marR="7457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Education Action Plan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194050"/>
              </p:ext>
            </p:extLst>
          </p:nvPr>
        </p:nvGraphicFramePr>
        <p:xfrm>
          <a:off x="381000" y="1853248"/>
          <a:ext cx="8506890" cy="4256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5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2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Purpose-Driven Resume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Resume Today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I Get To My Purpose-Driven Resume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62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4577" marR="7457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Achievements Action Plan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194050"/>
              </p:ext>
            </p:extLst>
          </p:nvPr>
        </p:nvGraphicFramePr>
        <p:xfrm>
          <a:off x="381000" y="1853248"/>
          <a:ext cx="8506890" cy="4256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5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2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Purpose-Driven Resume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Resume Today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I Get To My Purpose-Driven Resume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62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4577" marR="7457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not to apply for a job </a:t>
            </a:r>
            <a:endParaRPr lang="en-US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905000"/>
            <a:ext cx="2886376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14600" y="5486400"/>
            <a:ext cx="4166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/>
              <a:t>By Aleksey </a:t>
            </a:r>
            <a:r>
              <a:rPr lang="en-US" sz="4000" i="1" dirty="0" err="1" smtClean="0"/>
              <a:t>Vayner</a:t>
            </a:r>
            <a:r>
              <a:rPr lang="en-US" sz="4000" i="1" dirty="0" smtClean="0"/>
              <a:t> </a:t>
            </a:r>
            <a:endParaRPr lang="en-US" sz="4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4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175"/>
            <a:ext cx="7772400" cy="1470025"/>
          </a:xfrm>
        </p:spPr>
        <p:txBody>
          <a:bodyPr>
            <a:noAutofit/>
          </a:bodyPr>
          <a:lstStyle/>
          <a:p>
            <a:r>
              <a:rPr lang="en-US" sz="4400" dirty="0" smtClean="0"/>
              <a:t>A prospective employer will look at your resume about 15 seconds before making a decision to pursue you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Résumé that sticks out…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5486400"/>
            <a:ext cx="3072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/>
              <a:t>By Elle Woods</a:t>
            </a:r>
            <a:endParaRPr lang="en-US" sz="4000" i="1" dirty="0"/>
          </a:p>
        </p:txBody>
      </p:sp>
      <p:pic>
        <p:nvPicPr>
          <p:cNvPr id="20484" name="Picture 4" descr="http://www.pikespice.com/a2z/ell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905000"/>
            <a:ext cx="2895600" cy="290852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4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Ten Ways to Get Your Resume Tossed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1800" dirty="0" smtClean="0"/>
              <a:t>Not bothering with a cover letter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Giving your résumé format a little "flair”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Being too verbose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Focusing on duties, not accomplishments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Having a selfish objective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Being too generic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Guesstimating your dates and titles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Tell everyone why you left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Include lots of personal information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Assume spell-check is good enough</a:t>
            </a:r>
            <a:br>
              <a:rPr lang="en-US" sz="1800" dirty="0" smtClean="0"/>
            </a:br>
            <a:endParaRPr lang="en-US" sz="1800" dirty="0" smtClean="0"/>
          </a:p>
          <a:p>
            <a:pPr marL="514350" indent="-514350">
              <a:buNone/>
            </a:pPr>
            <a:r>
              <a:rPr lang="en-US" sz="1200" i="1" dirty="0" smtClean="0"/>
              <a:t>Source: Careerbuilder.com</a:t>
            </a:r>
          </a:p>
          <a:p>
            <a:pPr marL="514350" indent="-51435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Resumes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Passing fad or here to stay?</a:t>
            </a:r>
          </a:p>
          <a:p>
            <a:pPr lvl="1"/>
            <a:r>
              <a:rPr lang="en-US" dirty="0" smtClean="0"/>
              <a:t>60% of hiring manager expressed “some interest” in seeing video resumes</a:t>
            </a:r>
          </a:p>
          <a:p>
            <a:pPr lvl="1"/>
            <a:r>
              <a:rPr lang="en-US" dirty="0" smtClean="0"/>
              <a:t>49% of workers expressed some willingness to create a video resume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400" i="1" dirty="0" smtClean="0"/>
              <a:t>Source:  Harris Interactive survey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Destroy Your Credibility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Goofy email addresses:  </a:t>
            </a:r>
            <a:r>
              <a:rPr lang="en-US" sz="2800" dirty="0" smtClean="0">
                <a:hlinkClick r:id="rId2"/>
              </a:rPr>
              <a:t>harleyboy@mail.com</a:t>
            </a:r>
            <a:endParaRPr lang="en-US" sz="2800" dirty="0" smtClean="0"/>
          </a:p>
          <a:p>
            <a:r>
              <a:rPr lang="en-US" sz="2800" dirty="0" smtClean="0"/>
              <a:t>Goofy pictures or videos on </a:t>
            </a:r>
            <a:r>
              <a:rPr lang="en-US" sz="2800" dirty="0" err="1" smtClean="0"/>
              <a:t>facebook</a:t>
            </a:r>
            <a:r>
              <a:rPr lang="en-US" sz="2800" dirty="0" smtClean="0"/>
              <a:t>, </a:t>
            </a:r>
            <a:r>
              <a:rPr lang="en-US" sz="2800" dirty="0" err="1" smtClean="0"/>
              <a:t>youtube</a:t>
            </a:r>
            <a:r>
              <a:rPr lang="en-US" sz="2800" dirty="0" smtClean="0"/>
              <a:t>, etc.</a:t>
            </a:r>
          </a:p>
          <a:p>
            <a:r>
              <a:rPr lang="en-US" sz="2800" dirty="0" smtClean="0"/>
              <a:t>Questionable web postings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3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Opening exercise</a:t>
            </a:r>
          </a:p>
          <a:p>
            <a:r>
              <a:rPr lang="en-US" dirty="0" smtClean="0"/>
              <a:t>Why need a resume?</a:t>
            </a:r>
          </a:p>
          <a:p>
            <a:r>
              <a:rPr lang="en-US" dirty="0" smtClean="0"/>
              <a:t>Why think about it now?</a:t>
            </a:r>
          </a:p>
          <a:p>
            <a:r>
              <a:rPr lang="en-US" dirty="0" smtClean="0"/>
              <a:t>What are resume “do’s”?</a:t>
            </a:r>
          </a:p>
          <a:p>
            <a:r>
              <a:rPr lang="en-US" dirty="0" smtClean="0"/>
              <a:t>What are resume “don’ts”?</a:t>
            </a:r>
          </a:p>
          <a:p>
            <a:r>
              <a:rPr lang="en-US" dirty="0" smtClean="0"/>
              <a:t>How can you do a resume if you don’t have relevant job experience?</a:t>
            </a:r>
          </a:p>
          <a:p>
            <a:r>
              <a:rPr lang="en-US" dirty="0" smtClean="0"/>
              <a:t>What is a cover letter supposed to do?</a:t>
            </a:r>
          </a:p>
          <a:p>
            <a:r>
              <a:rPr lang="en-US" dirty="0" smtClean="0"/>
              <a:t>How do I define my purpose-driven resume?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93670" y="63201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Lonnie Pacelli</a:t>
            </a:r>
          </a:p>
          <a:p>
            <a:pPr algn="r"/>
            <a:r>
              <a:rPr lang="en-US" sz="1200" i="1" dirty="0" smtClean="0">
                <a:hlinkClick r:id="rId2"/>
              </a:rPr>
              <a:t>Projectmanagementadvisor.com</a:t>
            </a:r>
            <a:endParaRPr lang="en-US" sz="12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551</TotalTime>
  <Words>706</Words>
  <Application>Microsoft Office PowerPoint</Application>
  <PresentationFormat>On-screen Show (4:3)</PresentationFormat>
  <Paragraphs>197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Ion</vt:lpstr>
      <vt:lpstr>Building a Purpose-Driven Resume</vt:lpstr>
      <vt:lpstr>By the end of our session you should…</vt:lpstr>
      <vt:lpstr>How not to apply for a job </vt:lpstr>
      <vt:lpstr>A prospective employer will look at your resume about 15 seconds before making a decision to pursue you </vt:lpstr>
      <vt:lpstr>A Résumé that sticks out…</vt:lpstr>
      <vt:lpstr>Ten Ways to Get Your Resume Tossed </vt:lpstr>
      <vt:lpstr>Video Resumes</vt:lpstr>
      <vt:lpstr>Ways to Destroy Your Credibility</vt:lpstr>
      <vt:lpstr>PowerPoint Presentation</vt:lpstr>
      <vt:lpstr>links</vt:lpstr>
      <vt:lpstr>The most important thing to be thinking about is the content of your resume, not how pretty it looks.  A beautiful, content-free resume is a sure-fire way to get passed over and not make the short list.</vt:lpstr>
      <vt:lpstr>Resume Components</vt:lpstr>
      <vt:lpstr>Summary of Qualifications</vt:lpstr>
      <vt:lpstr>Summary of Qualifications Example</vt:lpstr>
      <vt:lpstr>Experience</vt:lpstr>
      <vt:lpstr>Experience Example</vt:lpstr>
      <vt:lpstr>Education</vt:lpstr>
      <vt:lpstr>Education Example</vt:lpstr>
      <vt:lpstr>Achievements</vt:lpstr>
      <vt:lpstr>Achievements Example</vt:lpstr>
      <vt:lpstr>My Summary of Qualifications Action Plan</vt:lpstr>
      <vt:lpstr>My Experience Action Plan</vt:lpstr>
      <vt:lpstr>My Education Action Plan</vt:lpstr>
      <vt:lpstr>My Achievements Action Plan</vt:lpstr>
    </vt:vector>
  </TitlesOfParts>
  <Company>Consetta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Purpose-Driven Resume</dc:title>
  <dc:creator>Lonnie Pacelli</dc:creator>
  <cp:lastModifiedBy>Lonnie Pacelli (Consetta Group)</cp:lastModifiedBy>
  <cp:revision>46</cp:revision>
  <dcterms:created xsi:type="dcterms:W3CDTF">2009-03-24T17:54:17Z</dcterms:created>
  <dcterms:modified xsi:type="dcterms:W3CDTF">2016-01-02T18:10:26Z</dcterms:modified>
</cp:coreProperties>
</file>